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701" autoAdjust="0"/>
  </p:normalViewPr>
  <p:slideViewPr>
    <p:cSldViewPr>
      <p:cViewPr varScale="1">
        <p:scale>
          <a:sx n="108" d="100"/>
          <a:sy n="108" d="100"/>
        </p:scale>
        <p:origin x="175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8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592"/>
            <a:ext cx="9144000" cy="685640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Swing </a:t>
            </a:r>
            <a:r>
              <a:rPr lang="ko-KR" altLang="en-US" smtClean="0"/>
              <a:t>클래스의 특징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클래스 이름이 </a:t>
            </a:r>
            <a:r>
              <a:rPr lang="en-US" altLang="ko-KR" dirty="0" smtClean="0"/>
              <a:t>J </a:t>
            </a:r>
            <a:r>
              <a:rPr lang="ko-KR" altLang="en-US" dirty="0" smtClean="0"/>
              <a:t>자로 시작</a:t>
            </a:r>
            <a:endParaRPr lang="en-US" altLang="ko-KR" dirty="0" smtClean="0"/>
          </a:p>
          <a:p>
            <a:r>
              <a:rPr lang="ko-KR" altLang="en-US" dirty="0" smtClean="0"/>
              <a:t>화려하고 다양한 컴포넌트로 쉽게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r>
              <a:rPr lang="ko-KR" altLang="en-US" dirty="0" smtClean="0"/>
              <a:t>스윙 컴포넌트는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유형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JComponent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상속받는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대부분의 스윙 </a:t>
            </a:r>
            <a:r>
              <a:rPr lang="ko-KR" altLang="en-US" dirty="0" smtClean="0"/>
              <a:t>컴포넌트들이 이에 해당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를 상속받는 몇 개의  클래스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JApplet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en-US" altLang="ko-KR" dirty="0" err="1" smtClean="0"/>
              <a:t>JComponent</a:t>
            </a:r>
            <a:endParaRPr lang="en-US" altLang="ko-KR" dirty="0" smtClean="0"/>
          </a:p>
          <a:p>
            <a:pPr lvl="1"/>
            <a:r>
              <a:rPr lang="ko-KR" altLang="en-US" dirty="0"/>
              <a:t>스윙 컴포넌트의 </a:t>
            </a:r>
            <a:r>
              <a:rPr lang="ko-KR" altLang="en-US" dirty="0" smtClean="0"/>
              <a:t>공통 </a:t>
            </a:r>
            <a:r>
              <a:rPr lang="ko-KR" altLang="en-US" dirty="0" smtClean="0"/>
              <a:t>속성을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구현한 추상 클래스 </a:t>
            </a:r>
            <a:endParaRPr lang="en-US" altLang="ko-KR" dirty="0" smtClean="0"/>
          </a:p>
          <a:p>
            <a:pPr lvl="2"/>
            <a:r>
              <a:rPr lang="en-US" altLang="ko-KR" strike="sngStrike" dirty="0" smtClean="0"/>
              <a:t>new </a:t>
            </a:r>
            <a:r>
              <a:rPr lang="en-US" altLang="ko-KR" strike="sngStrike" dirty="0" err="1" smtClean="0"/>
              <a:t>JComponent</a:t>
            </a:r>
            <a:r>
              <a:rPr lang="en-US" altLang="ko-KR" strike="sngStrike" dirty="0" smtClean="0"/>
              <a:t>()</a:t>
            </a:r>
            <a:r>
              <a:rPr lang="en-US" altLang="ko-KR" dirty="0" smtClean="0"/>
              <a:t>  </a:t>
            </a:r>
            <a:r>
              <a:rPr lang="ko-KR" altLang="en-US" dirty="0" smtClean="0"/>
              <a:t>로 인스턴스를 </a:t>
            </a:r>
            <a:r>
              <a:rPr lang="ko-KR" altLang="en-US" dirty="0" smtClean="0"/>
              <a:t>생성할 수 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Component</a:t>
            </a:r>
            <a:r>
              <a:rPr lang="ko-KR" altLang="en-US" dirty="0" smtClean="0"/>
              <a:t>를 상속받음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컨테이너와 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GUI </a:t>
            </a:r>
            <a:r>
              <a:rPr lang="ko-KR" altLang="en-US" dirty="0"/>
              <a:t>컴포넌트를 포함할 수 있는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java.awt.Container</a:t>
            </a:r>
            <a:r>
              <a:rPr lang="ko-KR" altLang="en-US" dirty="0" smtClean="0"/>
              <a:t>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컨테이너에 포함될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종류들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컨테이너 </a:t>
            </a:r>
            <a:r>
              <a:rPr lang="en-US" altLang="ko-KR" dirty="0" smtClean="0"/>
              <a:t>: Panel, Frame, Applet, Dialog, Window</a:t>
            </a:r>
          </a:p>
          <a:p>
            <a:pPr lvl="2"/>
            <a:r>
              <a:rPr lang="en-US" altLang="ko-KR" dirty="0" smtClean="0"/>
              <a:t>Swing </a:t>
            </a:r>
            <a:r>
              <a:rPr lang="ko-KR" altLang="en-US" dirty="0" smtClean="0"/>
              <a:t>컨테이너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JPanel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JApplet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JWindow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최상위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컨테이너에 속하지 않고 독립적으로 </a:t>
            </a:r>
            <a:r>
              <a:rPr lang="ko-KR" altLang="en-US" dirty="0" smtClean="0"/>
              <a:t>화면에 출력 가능한 </a:t>
            </a:r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JFrame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JApplet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컴포넌트는 컨테이너에 포함되어야 화면에 출력 가능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컨테이너에 포함되어야 화면에 출력될 수 있는 순수 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컴포넌트는 </a:t>
            </a:r>
            <a:r>
              <a:rPr lang="en-US" altLang="ko-KR" dirty="0" err="1" smtClean="0"/>
              <a:t>java.awt.Component</a:t>
            </a:r>
            <a:r>
              <a:rPr lang="ko-KR" altLang="en-US" dirty="0" smtClean="0"/>
              <a:t>를 상속받음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스윙 컴포넌트는 </a:t>
            </a:r>
            <a:r>
              <a:rPr lang="en-US" altLang="ko-KR" dirty="0" err="1" smtClean="0"/>
              <a:t>javax.swing.JComponent</a:t>
            </a:r>
            <a:r>
              <a:rPr lang="ko-KR" altLang="en-US" dirty="0" smtClean="0"/>
              <a:t>를 상속받음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컨테이너와 컴포넌트의 포함관계</a:t>
            </a:r>
            <a:endParaRPr lang="ko-KR" altLang="en-US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5" y="1484784"/>
            <a:ext cx="797073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</a:t>
            </a:r>
            <a:r>
              <a:rPr lang="en-US" altLang="ko-KR" smtClean="0"/>
              <a:t>GUI </a:t>
            </a:r>
            <a:r>
              <a:rPr lang="ko-KR" altLang="en-US" smtClean="0"/>
              <a:t>프로그램 만들기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스윙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 작성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/>
              <a:t>프레임에 스윙 컴포넌트 붙이기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스윙 패키지 사용을 위한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</a:t>
            </a:r>
            <a:r>
              <a:rPr lang="en-US" altLang="ko-KR" dirty="0"/>
              <a:t>.*; // </a:t>
            </a:r>
            <a:r>
              <a:rPr lang="ko-KR" altLang="en-US" dirty="0"/>
              <a:t>그래픽 처리를 위한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java.awt.event</a:t>
            </a:r>
            <a:r>
              <a:rPr lang="en-US" altLang="ko-KR" dirty="0"/>
              <a:t>.*; // AWT </a:t>
            </a:r>
            <a:r>
              <a:rPr lang="ko-KR" altLang="en-US" dirty="0"/>
              <a:t>이벤트 사용을 위한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</a:t>
            </a:r>
            <a:r>
              <a:rPr lang="en-US" altLang="ko-KR" dirty="0"/>
              <a:t>.*; // </a:t>
            </a:r>
            <a:r>
              <a:rPr lang="ko-KR" altLang="en-US" dirty="0"/>
              <a:t>스윙 컴포넌트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javax.swing.event</a:t>
            </a:r>
            <a:r>
              <a:rPr lang="en-US" altLang="ko-KR" dirty="0"/>
              <a:t>.*; // </a:t>
            </a:r>
            <a:r>
              <a:rPr lang="ko-KR" altLang="en-US" dirty="0"/>
              <a:t>스윙 이벤트를 위한 경로명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6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스윙 프레임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398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모든 스윙 컴포넌트를 담는 최상위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JFrame</a:t>
            </a:r>
            <a:r>
              <a:rPr lang="ko-KR" altLang="en-US" dirty="0" smtClean="0"/>
              <a:t>을 상속받아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컴포넌트가 화면에 보이려면 스윙 </a:t>
            </a:r>
            <a:r>
              <a:rPr lang="ko-KR" altLang="en-US" dirty="0" smtClean="0"/>
              <a:t>프레임 </a:t>
            </a:r>
            <a:r>
              <a:rPr lang="ko-KR" altLang="en-US" dirty="0" smtClean="0"/>
              <a:t>내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부착되어야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프레임을 닫으면 프레임 내의 모든 컴포넌트가 보이지 않게 됨</a:t>
            </a:r>
            <a:endParaRPr lang="en-US" altLang="ko-KR" dirty="0" smtClean="0"/>
          </a:p>
          <a:p>
            <a:r>
              <a:rPr lang="ko-KR" altLang="en-US" dirty="0" smtClean="0"/>
              <a:t>스윙 프레임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 기본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스윙 프로그램의 기본 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메뉴바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메뉴들이 부착되는 공간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컨텐트</a:t>
            </a:r>
            <a:r>
              <a:rPr lang="ko-KR" altLang="en-US" dirty="0" smtClean="0"/>
              <a:t> 팬 </a:t>
            </a:r>
            <a:r>
              <a:rPr lang="en-US" altLang="ko-KR" dirty="0" smtClean="0"/>
              <a:t>– GUI </a:t>
            </a:r>
            <a:r>
              <a:rPr lang="ko-KR" altLang="en-US" dirty="0" smtClean="0"/>
              <a:t>컴포넌트들이 부착되는 공간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2648" y="3714752"/>
            <a:ext cx="7924853" cy="2928958"/>
            <a:chOff x="651095" y="3503288"/>
            <a:chExt cx="7924853" cy="29289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95" y="4158834"/>
              <a:ext cx="2863487" cy="19344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정육면체 6"/>
            <p:cNvSpPr/>
            <p:nvPr/>
          </p:nvSpPr>
          <p:spPr>
            <a:xfrm>
              <a:off x="5646990" y="3931916"/>
              <a:ext cx="2714644" cy="2000264"/>
            </a:xfrm>
            <a:prstGeom prst="cube">
              <a:avLst>
                <a:gd name="adj" fmla="val 4629"/>
              </a:avLst>
            </a:prstGeom>
            <a:solidFill>
              <a:schemeClr val="bg2">
                <a:lumMod val="2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Frame</a:t>
              </a:r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ko-KR" altLang="en-US" sz="1400"/>
            </a:p>
          </p:txBody>
        </p:sp>
        <p:sp>
          <p:nvSpPr>
            <p:cNvPr id="4" name="정육면체 3"/>
            <p:cNvSpPr/>
            <p:nvPr/>
          </p:nvSpPr>
          <p:spPr>
            <a:xfrm>
              <a:off x="5218362" y="4574858"/>
              <a:ext cx="2714644" cy="1714512"/>
            </a:xfrm>
            <a:prstGeom prst="cube">
              <a:avLst>
                <a:gd name="adj" fmla="val 6245"/>
              </a:avLst>
            </a:prstGeom>
            <a:solidFill>
              <a:schemeClr val="accent4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Content Pane</a:t>
              </a:r>
              <a:endParaRPr lang="ko-KR" altLang="en-US" sz="1400"/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5218362" y="4431982"/>
              <a:ext cx="2714644" cy="285752"/>
            </a:xfrm>
            <a:prstGeom prst="cube">
              <a:avLst>
                <a:gd name="adj" fmla="val 35549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Menu Bar</a:t>
              </a:r>
              <a:endParaRPr lang="ko-KR" altLang="en-US" sz="140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2360842" y="4074792"/>
              <a:ext cx="3286148" cy="21431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3218098" y="4503420"/>
              <a:ext cx="1928826" cy="1428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endCxn id="4" idx="2"/>
            </p:cNvCxnSpPr>
            <p:nvPr/>
          </p:nvCxnSpPr>
          <p:spPr>
            <a:xfrm>
              <a:off x="3360974" y="5074924"/>
              <a:ext cx="1857388" cy="4107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146660" y="3789040"/>
              <a:ext cx="2130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타이틀 바를 가진 </a:t>
              </a:r>
              <a:r>
                <a:rPr lang="en-US" altLang="ko-KR" sz="1400" dirty="0" smtClean="0"/>
                <a:t>Frame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5354" y="457485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메뉴바</a:t>
              </a:r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21739" y="5280286"/>
              <a:ext cx="168347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컨텐트</a:t>
              </a:r>
              <a:r>
                <a:rPr lang="ko-KR" altLang="en-US" sz="1400" dirty="0" smtClean="0"/>
                <a:t> 팬 </a:t>
              </a:r>
              <a:r>
                <a:rPr lang="en-US" altLang="ko-KR" sz="1400" dirty="0" smtClean="0"/>
                <a:t>:</a:t>
              </a:r>
            </a:p>
            <a:p>
              <a:r>
                <a:rPr lang="ko-KR" altLang="en-US" sz="1400" dirty="0" smtClean="0"/>
                <a:t>화면에 출력될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모든 컴포넌트들이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부착되는 공간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04048" y="3789040"/>
              <a:ext cx="3571900" cy="26432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9998" y="3503288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/>
                <a:t>JFrame</a:t>
              </a:r>
              <a:endParaRPr lang="ko-KR" altLang="en-US" sz="1400"/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2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 : </a:t>
            </a:r>
            <a:r>
              <a:rPr lang="en-US" altLang="ko-KR" dirty="0"/>
              <a:t>300x300 </a:t>
            </a:r>
            <a:r>
              <a:rPr lang="ko-KR" altLang="en-US" dirty="0"/>
              <a:t>크기의 스윙 프레임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917974"/>
            <a:ext cx="4679432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import </a:t>
            </a:r>
            <a:r>
              <a:rPr lang="en-US" altLang="ko-KR" sz="1600" dirty="0" err="1">
                <a:latin typeface="+mn-ea"/>
              </a:rPr>
              <a:t>javax.swing</a:t>
            </a:r>
            <a:r>
              <a:rPr lang="en-US" altLang="ko-KR" sz="1600" dirty="0" smtClean="0">
                <a:latin typeface="+mn-ea"/>
              </a:rPr>
              <a:t>.*;</a:t>
            </a:r>
          </a:p>
          <a:p>
            <a:pPr defTabSz="180000"/>
            <a:endParaRPr lang="en-US" altLang="ko-KR" sz="1600" dirty="0">
              <a:latin typeface="+mn-ea"/>
            </a:endParaRPr>
          </a:p>
          <a:p>
            <a:pPr defTabSz="180000"/>
            <a:r>
              <a:rPr lang="en-US" altLang="ko-KR" sz="1600" b="1" dirty="0">
                <a:latin typeface="+mn-ea"/>
              </a:rPr>
              <a:t>public class </a:t>
            </a:r>
            <a:r>
              <a:rPr lang="en-US" altLang="ko-KR" sz="1600" b="1" dirty="0" err="1">
                <a:latin typeface="+mn-ea"/>
              </a:rPr>
              <a:t>MyFrame</a:t>
            </a:r>
            <a:r>
              <a:rPr lang="en-US" altLang="ko-KR" sz="1600" b="1" dirty="0">
                <a:latin typeface="+mn-ea"/>
              </a:rPr>
              <a:t> extends </a:t>
            </a:r>
            <a:r>
              <a:rPr lang="en-US" altLang="ko-KR" sz="1600" b="1" dirty="0" err="1">
                <a:latin typeface="+mn-ea"/>
              </a:rPr>
              <a:t>JFrame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public </a:t>
            </a:r>
            <a:r>
              <a:rPr lang="en-US" altLang="ko-KR" sz="1600" dirty="0" err="1">
                <a:latin typeface="+mn-ea"/>
              </a:rPr>
              <a:t>MyFrame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dirty="0" err="1" smtClean="0">
                <a:latin typeface="+mn-ea"/>
              </a:rPr>
              <a:t>setTitle</a:t>
            </a:r>
            <a:r>
              <a:rPr lang="en-US" altLang="ko-KR" sz="1600" dirty="0">
                <a:latin typeface="+mn-ea"/>
              </a:rPr>
              <a:t>("300x300 </a:t>
            </a:r>
            <a:r>
              <a:rPr lang="ko-KR" altLang="en-US" sz="1600" dirty="0">
                <a:latin typeface="+mn-ea"/>
              </a:rPr>
              <a:t>스윙 프레임 만들기</a:t>
            </a:r>
            <a:r>
              <a:rPr lang="en-US" altLang="ko-KR" sz="1600" dirty="0">
                <a:latin typeface="+mn-ea"/>
              </a:rPr>
              <a:t>");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b="1" dirty="0" err="1" smtClean="0">
                <a:latin typeface="+mn-ea"/>
              </a:rPr>
              <a:t>setSize</a:t>
            </a:r>
            <a:r>
              <a:rPr lang="en-US" altLang="ko-KR" sz="1600" b="1" dirty="0" smtClean="0">
                <a:latin typeface="+mn-ea"/>
              </a:rPr>
              <a:t>(300,300</a:t>
            </a:r>
            <a:r>
              <a:rPr lang="en-US" altLang="ko-KR" sz="1600" b="1" dirty="0">
                <a:latin typeface="+mn-ea"/>
              </a:rPr>
              <a:t>); </a:t>
            </a: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프레임 크기 </a:t>
            </a:r>
            <a:r>
              <a:rPr lang="en-US" altLang="ko-KR" sz="1600" dirty="0">
                <a:latin typeface="+mn-ea"/>
              </a:rPr>
              <a:t>300x300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b="1" dirty="0" err="1" smtClean="0">
                <a:latin typeface="+mn-ea"/>
              </a:rPr>
              <a:t>setVisible</a:t>
            </a:r>
            <a:r>
              <a:rPr lang="en-US" altLang="ko-KR" sz="1600" b="1" dirty="0" smtClean="0">
                <a:latin typeface="+mn-ea"/>
              </a:rPr>
              <a:t>(true</a:t>
            </a:r>
            <a:r>
              <a:rPr lang="en-US" altLang="ko-KR" sz="1600" b="1" dirty="0">
                <a:latin typeface="+mn-ea"/>
              </a:rPr>
              <a:t>)</a:t>
            </a:r>
            <a:r>
              <a:rPr lang="en-US" altLang="ko-KR" sz="1600" dirty="0">
                <a:latin typeface="+mn-ea"/>
              </a:rPr>
              <a:t>; // </a:t>
            </a:r>
            <a:r>
              <a:rPr lang="ko-KR" altLang="en-US" sz="1600" dirty="0">
                <a:latin typeface="+mn-ea"/>
              </a:rPr>
              <a:t>프레임 출력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}</a:t>
            </a:r>
            <a:endParaRPr lang="en-US" altLang="ko-KR" sz="1600" dirty="0">
              <a:latin typeface="+mn-ea"/>
            </a:endParaRPr>
          </a:p>
          <a:p>
            <a:pPr defTabSz="180000"/>
            <a:endParaRPr lang="en-US" altLang="ko-KR" sz="1600" dirty="0" smtClean="0">
              <a:latin typeface="+mn-ea"/>
            </a:endParaRPr>
          </a:p>
          <a:p>
            <a:pPr defTabSz="180000"/>
            <a:r>
              <a:rPr lang="en-US" altLang="ko-KR" sz="1600" dirty="0">
                <a:latin typeface="+mn-ea"/>
              </a:rPr>
              <a:t>	</a:t>
            </a:r>
            <a:r>
              <a:rPr lang="en-US" altLang="ko-KR" sz="1600" dirty="0" smtClean="0">
                <a:latin typeface="+mn-ea"/>
              </a:rPr>
              <a:t>public </a:t>
            </a:r>
            <a:r>
              <a:rPr lang="en-US" altLang="ko-KR" sz="1600" dirty="0">
                <a:latin typeface="+mn-ea"/>
              </a:rPr>
              <a:t>static void main(String[] </a:t>
            </a:r>
            <a:r>
              <a:rPr lang="en-US" altLang="ko-KR" sz="1600" dirty="0" err="1">
                <a:latin typeface="+mn-ea"/>
              </a:rPr>
              <a:t>args</a:t>
            </a:r>
            <a:r>
              <a:rPr lang="en-US" altLang="ko-KR" sz="1600" dirty="0">
                <a:latin typeface="+mn-ea"/>
              </a:rPr>
              <a:t>) 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dirty="0" err="1" smtClean="0">
                <a:latin typeface="+mn-ea"/>
              </a:rPr>
              <a:t>MyFrame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frame = </a:t>
            </a:r>
            <a:r>
              <a:rPr lang="en-US" altLang="ko-KR" sz="1600" b="1" dirty="0">
                <a:latin typeface="+mn-ea"/>
              </a:rPr>
              <a:t>new </a:t>
            </a:r>
            <a:r>
              <a:rPr lang="en-US" altLang="ko-KR" sz="1600" b="1" dirty="0" err="1">
                <a:latin typeface="+mn-ea"/>
              </a:rPr>
              <a:t>MyFrame</a:t>
            </a:r>
            <a:r>
              <a:rPr lang="en-US" altLang="ko-KR" sz="160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}</a:t>
            </a:r>
            <a:endParaRPr lang="en-US" altLang="ko-KR" sz="1600" dirty="0">
              <a:latin typeface="+mn-ea"/>
            </a:endParaRP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4675" y="1415742"/>
            <a:ext cx="3530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300×300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크기의 스윙 프레임을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76872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237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852937"/>
            <a:ext cx="388843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import </a:t>
            </a:r>
            <a:r>
              <a:rPr lang="en-US" altLang="ko-KR" sz="1400" dirty="0" err="1" smtClean="0"/>
              <a:t>javax.swing</a:t>
            </a:r>
            <a:r>
              <a:rPr lang="en-US" altLang="ko-KR" sz="1400" dirty="0" smtClean="0"/>
              <a:t>.*;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public class </a:t>
            </a:r>
            <a:r>
              <a:rPr lang="en-US" altLang="ko-KR" sz="1400" b="1" dirty="0" err="1" smtClean="0"/>
              <a:t>MyFrame</a:t>
            </a:r>
            <a:r>
              <a:rPr lang="en-US" altLang="ko-KR" sz="1400" b="1" dirty="0" smtClean="0"/>
              <a:t> extends </a:t>
            </a:r>
            <a:r>
              <a:rPr lang="en-US" altLang="ko-KR" sz="1400" b="1" dirty="0" err="1" smtClean="0"/>
              <a:t>JFrame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</a:t>
            </a:r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MyFrame</a:t>
            </a:r>
            <a:r>
              <a:rPr lang="en-US" altLang="ko-KR" sz="1400" dirty="0" smtClean="0"/>
              <a:t>() {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setTitle</a:t>
            </a:r>
            <a:r>
              <a:rPr lang="en-US" altLang="ko-KR" sz="1400" dirty="0" smtClean="0"/>
              <a:t>("</a:t>
            </a:r>
            <a:r>
              <a:rPr lang="ko-KR" altLang="en-US" sz="1400" dirty="0" err="1" smtClean="0"/>
              <a:t>첫번째</a:t>
            </a:r>
            <a:r>
              <a:rPr lang="ko-KR" altLang="en-US" sz="1400" dirty="0" smtClean="0"/>
              <a:t> 프레임</a:t>
            </a:r>
            <a:r>
              <a:rPr lang="en-US" altLang="ko-KR" sz="1400" dirty="0" smtClean="0"/>
              <a:t>");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setSize</a:t>
            </a:r>
            <a:r>
              <a:rPr lang="en-US" altLang="ko-KR" sz="1400" dirty="0" smtClean="0"/>
              <a:t>(300,300);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setVisible</a:t>
            </a:r>
            <a:r>
              <a:rPr lang="en-US" altLang="ko-KR" sz="1400" dirty="0" smtClean="0"/>
              <a:t>(true);</a:t>
            </a:r>
          </a:p>
          <a:p>
            <a:pPr defTabSz="271463"/>
            <a:r>
              <a:rPr lang="en-US" altLang="ko-KR" sz="1400" dirty="0" smtClean="0"/>
              <a:t>	}</a:t>
            </a:r>
          </a:p>
          <a:p>
            <a:pPr defTabSz="271463"/>
            <a:endParaRPr lang="en-US" altLang="ko-KR" sz="1400" dirty="0" smtClean="0"/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public static void main(String []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args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mf=new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}</a:t>
            </a:r>
          </a:p>
          <a:p>
            <a:r>
              <a:rPr lang="en-US" altLang="ko-KR" sz="1400" dirty="0" smtClean="0"/>
              <a:t>}</a:t>
            </a:r>
          </a:p>
          <a:p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48064" y="2852936"/>
            <a:ext cx="379097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import </a:t>
            </a:r>
            <a:r>
              <a:rPr lang="en-US" altLang="ko-KR" sz="1400" dirty="0" err="1" smtClean="0"/>
              <a:t>javax.swing</a:t>
            </a:r>
            <a:r>
              <a:rPr lang="en-US" altLang="ko-KR" sz="1400" dirty="0" smtClean="0"/>
              <a:t>.*;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class </a:t>
            </a:r>
            <a:r>
              <a:rPr lang="en-US" altLang="ko-KR" sz="1400" b="1" dirty="0" err="1" smtClean="0"/>
              <a:t>MyFrame</a:t>
            </a:r>
            <a:r>
              <a:rPr lang="en-US" altLang="ko-KR" sz="1400" b="1" dirty="0" smtClean="0"/>
              <a:t> extends </a:t>
            </a:r>
            <a:r>
              <a:rPr lang="en-US" altLang="ko-KR" sz="1400" b="1" dirty="0" err="1" smtClean="0"/>
              <a:t>JFrame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</a:t>
            </a:r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MyFrame</a:t>
            </a:r>
            <a:r>
              <a:rPr lang="en-US" altLang="ko-KR" sz="1400" dirty="0" smtClean="0"/>
              <a:t>() {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setTitle</a:t>
            </a:r>
            <a:r>
              <a:rPr lang="en-US" altLang="ko-KR" sz="1400" dirty="0" smtClean="0"/>
              <a:t>("</a:t>
            </a:r>
            <a:r>
              <a:rPr lang="ko-KR" altLang="en-US" sz="1400" dirty="0" err="1" smtClean="0"/>
              <a:t>첫번째</a:t>
            </a:r>
            <a:r>
              <a:rPr lang="ko-KR" altLang="en-US" sz="1400" dirty="0" smtClean="0"/>
              <a:t> 프레임</a:t>
            </a:r>
            <a:r>
              <a:rPr lang="en-US" altLang="ko-KR" sz="1400" dirty="0" smtClean="0"/>
              <a:t>");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setSize</a:t>
            </a:r>
            <a:r>
              <a:rPr lang="en-US" altLang="ko-KR" sz="1400" dirty="0" smtClean="0"/>
              <a:t>(300,300);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setVisible</a:t>
            </a:r>
            <a:r>
              <a:rPr lang="en-US" altLang="ko-KR" sz="1400" dirty="0" smtClean="0"/>
              <a:t>(true);</a:t>
            </a:r>
          </a:p>
          <a:p>
            <a:pPr defTabSz="271463"/>
            <a:r>
              <a:rPr lang="en-US" altLang="ko-KR" sz="1400" dirty="0" smtClean="0"/>
              <a:t>	}</a:t>
            </a:r>
          </a:p>
          <a:p>
            <a:pPr defTabSz="271463"/>
            <a:r>
              <a:rPr lang="en-US" altLang="ko-KR" sz="1400" dirty="0" smtClean="0"/>
              <a:t>}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public class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MyApp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public static void main(String []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args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mf = new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}</a:t>
            </a:r>
          </a:p>
          <a:p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8267" y="5961480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main()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프레임 클래스 </a:t>
            </a:r>
            <a:r>
              <a:rPr lang="ko-KR" altLang="en-US" sz="1400" dirty="0" smtClean="0"/>
              <a:t>내의 멤버로 작성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306537" y="5961480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main()</a:t>
            </a:r>
            <a:r>
              <a:rPr lang="ko-KR" altLang="en-US" sz="1400" dirty="0" smtClean="0"/>
              <a:t>을 가진 </a:t>
            </a:r>
            <a:r>
              <a:rPr lang="ko-KR" altLang="en-US" sz="1400" dirty="0"/>
              <a:t>다른 </a:t>
            </a:r>
            <a:r>
              <a:rPr lang="ko-KR" altLang="en-US" sz="1400" dirty="0" smtClean="0"/>
              <a:t>클래스 </a:t>
            </a:r>
            <a:r>
              <a:rPr lang="en-US" altLang="ko-KR" sz="1400" dirty="0" err="1" smtClean="0"/>
              <a:t>MyApp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작성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7826" y="2427630"/>
            <a:ext cx="576064" cy="289441"/>
          </a:xfrm>
          <a:prstGeom prst="wedgeRoundRectCallout">
            <a:avLst>
              <a:gd name="adj1" fmla="val 39008"/>
              <a:gd name="adj2" fmla="val 925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권장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54998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5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프레임에 컴포넌트 붙이기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82265" y="3429000"/>
            <a:ext cx="43653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Container c = </a:t>
            </a:r>
            <a:r>
              <a:rPr lang="en-US" altLang="ko-KR" sz="1400" dirty="0" err="1" smtClean="0"/>
              <a:t>frame.getContentPane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dirty="0" err="1"/>
              <a:t>JButton</a:t>
            </a:r>
            <a:r>
              <a:rPr lang="en-US" altLang="ko-KR" sz="1400" dirty="0"/>
              <a:t> b = 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("Click</a:t>
            </a:r>
            <a:r>
              <a:rPr lang="en-US" altLang="ko-KR" sz="1400" dirty="0" smtClean="0"/>
              <a:t>");</a:t>
            </a:r>
          </a:p>
          <a:p>
            <a:r>
              <a:rPr lang="en-US" altLang="ko-KR" sz="1400" b="1" dirty="0" err="1" smtClean="0"/>
              <a:t>c.add</a:t>
            </a:r>
            <a:r>
              <a:rPr lang="en-US" altLang="ko-KR" sz="1400" b="1" dirty="0" smtClean="0"/>
              <a:t>(b);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82265" y="4530182"/>
            <a:ext cx="436535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 p = new </a:t>
            </a:r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b="1" dirty="0" err="1" smtClean="0"/>
              <a:t>frame.setContentPane</a:t>
            </a:r>
            <a:r>
              <a:rPr lang="en-US" altLang="ko-KR" sz="1400" b="1" dirty="0" smtClean="0"/>
              <a:t>(p);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09753" y="1556792"/>
            <a:ext cx="57378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</a:t>
            </a:r>
            <a:r>
              <a:rPr lang="en-US" altLang="ko-KR" sz="1400" dirty="0" err="1"/>
              <a:t>MyFrame</a:t>
            </a:r>
            <a:r>
              <a:rPr lang="en-US" altLang="ko-KR" sz="1400" dirty="0"/>
              <a:t>() 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super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타이틀문자열</a:t>
            </a:r>
            <a:r>
              <a:rPr lang="en-US" altLang="ko-KR" sz="1400" b="1" dirty="0"/>
              <a:t>")</a:t>
            </a:r>
            <a:r>
              <a:rPr lang="en-US" altLang="ko-KR" sz="1400" dirty="0"/>
              <a:t>; // </a:t>
            </a:r>
            <a:r>
              <a:rPr lang="en-US" altLang="ko-KR" sz="1400" dirty="0" err="1" smtClean="0"/>
              <a:t>Jframe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생성자</a:t>
            </a:r>
            <a:r>
              <a:rPr lang="ko-KR" altLang="en-US" sz="1400" dirty="0" smtClean="0"/>
              <a:t> 호출하여 타이틀 달기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setTitle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타이틀문자열</a:t>
            </a:r>
            <a:r>
              <a:rPr lang="en-US" altLang="ko-KR" sz="1400" b="1" dirty="0"/>
              <a:t>")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호출하여 타이틀 달기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2265" y="2852936"/>
            <a:ext cx="43653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Container </a:t>
            </a:r>
            <a:r>
              <a:rPr lang="en-US" altLang="ko-KR" sz="1400" dirty="0" err="1"/>
              <a:t>contentPane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frame.getContentPane</a:t>
            </a:r>
            <a:r>
              <a:rPr lang="en-US" altLang="ko-KR" sz="1400" b="1" dirty="0"/>
              <a:t>(); </a:t>
            </a:r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99592" y="187095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타이틀 달기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839872" y="2852936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</a:t>
            </a:r>
            <a:r>
              <a:rPr lang="ko-KR" altLang="en-US" sz="1400" dirty="0" smtClean="0"/>
              <a:t> 알아내기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249555" y="3596495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컨텐트팬에</a:t>
            </a:r>
            <a:r>
              <a:rPr lang="ko-KR" altLang="en-US" sz="1400" dirty="0" smtClean="0"/>
              <a:t> 컴포넌트 달기</a:t>
            </a:r>
            <a:endParaRPr lang="en-US" altLang="ko-KR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209753" y="452923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</a:t>
            </a:r>
            <a:r>
              <a:rPr lang="ko-KR" altLang="en-US" sz="1400" dirty="0" smtClean="0"/>
              <a:t> 변경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613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9-2 : </a:t>
            </a:r>
            <a:r>
              <a:rPr lang="en-US" altLang="ko-KR" sz="2400" dirty="0"/>
              <a:t>3</a:t>
            </a:r>
            <a:r>
              <a:rPr lang="ko-KR" altLang="en-US" sz="2400" dirty="0"/>
              <a:t>개의 버튼 컴포넌트를 가진 </a:t>
            </a:r>
            <a:r>
              <a:rPr lang="ko-KR" altLang="en-US" sz="2400" dirty="0" smtClean="0"/>
              <a:t>스윙프레임 </a:t>
            </a:r>
            <a:r>
              <a:rPr lang="ko-KR" altLang="en-US" sz="2400" dirty="0"/>
              <a:t>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916832"/>
            <a:ext cx="507209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ContentPaneEx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ContentPaneEx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ContentPane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b="1" dirty="0"/>
              <a:t>Container </a:t>
            </a:r>
            <a:r>
              <a:rPr lang="en-US" altLang="ko-KR" sz="1200" b="1" dirty="0" err="1"/>
              <a:t>contentPane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contentPane.setBackground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Color.ORANGE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("OK"));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("Cancel"));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("Ignore"));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ContentPaneEx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64" y="1916832"/>
            <a:ext cx="2671294" cy="13356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37870" y="1301864"/>
            <a:ext cx="8238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그림과 같이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배경색을 오렌지색으로 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이곳에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OK, Cancel, Ignore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버튼들을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부착한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스윙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350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응용프로그램의 종료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2403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응용프로그램 내에서 스스</a:t>
            </a:r>
            <a:r>
              <a:rPr lang="ko-KR" altLang="en-US" dirty="0"/>
              <a:t>로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언제 어디서나 무조건 종료</a:t>
            </a:r>
            <a:endParaRPr lang="en-US" altLang="ko-KR" dirty="0" smtClean="0"/>
          </a:p>
          <a:p>
            <a:r>
              <a:rPr lang="ko-KR" altLang="en-US" b="1" dirty="0" smtClean="0"/>
              <a:t>프레임 종료버튼</a:t>
            </a:r>
            <a:r>
              <a:rPr lang="en-US" altLang="ko-KR" b="1" dirty="0" smtClean="0"/>
              <a:t>(X)</a:t>
            </a:r>
            <a:r>
              <a:rPr lang="ko-KR" altLang="en-US" b="1" dirty="0" smtClean="0"/>
              <a:t>이 클릭되면 어떤 일이 일어나는가</a:t>
            </a:r>
            <a:r>
              <a:rPr lang="en-US" altLang="ko-KR" b="1" dirty="0" smtClean="0"/>
              <a:t>?</a:t>
            </a:r>
          </a:p>
          <a:p>
            <a:pPr lvl="1"/>
            <a:r>
              <a:rPr lang="ko-KR" altLang="en-US" dirty="0" smtClean="0"/>
              <a:t>프레임을 종료하여 프레임 윈도우가 닫힘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프레임이 화면에서 보이지 않게 되고 응용프로그램이 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프레임이 보이지 않게 되지만 응용프로그램이 종료한 것 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키보드나 마우스 입력을 받지 못함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</a:t>
            </a:r>
            <a:r>
              <a:rPr lang="en-US" altLang="ko-KR" dirty="0" err="1" smtClean="0"/>
              <a:t>setVisible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를 호출하면 보이게 되고 이전 처럼 작동함</a:t>
            </a:r>
            <a:endParaRPr lang="en-US" altLang="ko-KR" dirty="0" smtClean="0"/>
          </a:p>
          <a:p>
            <a:r>
              <a:rPr lang="ko-KR" altLang="en-US" dirty="0" smtClean="0"/>
              <a:t>프레임 종료버튼이 클릭될 때 프레임을 닫고 응용 프로그램이 종료하도록 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339839" y="1794334"/>
            <a:ext cx="193601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System.exit</a:t>
            </a:r>
            <a:r>
              <a:rPr lang="en-US" altLang="ko-KR" dirty="0" smtClean="0"/>
              <a:t>(0</a:t>
            </a:r>
            <a:r>
              <a:rPr lang="en-US" altLang="ko-KR" dirty="0"/>
              <a:t>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5805264"/>
            <a:ext cx="639045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frame.setDefaultCloseOperation</a:t>
            </a:r>
            <a:r>
              <a:rPr lang="en-US" altLang="ko-KR" dirty="0"/>
              <a:t>(</a:t>
            </a:r>
            <a:r>
              <a:rPr lang="en-US" altLang="ko-KR" dirty="0" err="1"/>
              <a:t>JFrame.EXIT_ON_CLOSE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en-US" altLang="ko-KR" dirty="0" smtClean="0"/>
              <a:t>GUI(Graphical User Interface)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GUI </a:t>
            </a: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 이용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사용자에게 이해하기 쉬운 모양으로 정보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사용자는 마우스나 키보드를 이용하여 쉽게 입력</a:t>
            </a:r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강력한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 제공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쉬운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r>
              <a:rPr lang="ko-KR" altLang="en-US" dirty="0" smtClean="0"/>
              <a:t>자바의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 </a:t>
            </a:r>
            <a:r>
              <a:rPr lang="ko-KR" altLang="en-US" dirty="0" smtClean="0"/>
              <a:t>컴포넌트와 그래픽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패키지와 </a:t>
            </a:r>
            <a:r>
              <a:rPr lang="en-US" altLang="ko-KR" dirty="0" smtClean="0"/>
              <a:t>Swing </a:t>
            </a:r>
            <a:r>
              <a:rPr lang="ko-KR" altLang="en-US" dirty="0" smtClean="0"/>
              <a:t>패키지에 제공되는 </a:t>
            </a:r>
            <a:r>
              <a:rPr lang="ko-KR" altLang="en-US" dirty="0" err="1" smtClean="0"/>
              <a:t>메카니즘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- </a:t>
            </a:r>
            <a:r>
              <a:rPr lang="en-US" altLang="ko-KR" dirty="0" err="1" smtClean="0"/>
              <a:t>java.awt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Swing - </a:t>
            </a:r>
            <a:r>
              <a:rPr lang="en-US" altLang="ko-KR" dirty="0" err="1" smtClean="0"/>
              <a:t>javax.swing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main() </a:t>
            </a:r>
            <a:r>
              <a:rPr lang="ko-KR" altLang="en-US" dirty="0" smtClean="0"/>
              <a:t>종료 뒤에도 프레임이 살아 있는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스윙 프로그램이 실행되는 동안 생성되는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main()</a:t>
            </a:r>
            <a:r>
              <a:rPr lang="ko-KR" altLang="en-US" dirty="0" smtClean="0"/>
              <a:t>을 실행하는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응용프로그램의 실행을 시작한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분배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스윙 응용프로그램이 실행될 때 자동으로 실행되는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/>
              <a:t>분배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역할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프레임과 버튼 등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화면 그리기</a:t>
            </a:r>
            <a:endParaRPr lang="en-US" altLang="ko-KR" dirty="0" smtClean="0"/>
          </a:p>
          <a:p>
            <a:pPr lvl="3"/>
            <a:r>
              <a:rPr lang="ko-KR" altLang="en-US" dirty="0"/>
              <a:t>키나 마우스 입력을 받아 이벤트를 </a:t>
            </a:r>
            <a:r>
              <a:rPr lang="ko-KR" altLang="en-US" dirty="0" smtClean="0"/>
              <a:t>처리할 코드 호출</a:t>
            </a:r>
            <a:endParaRPr lang="en-US" altLang="ko-KR" dirty="0" smtClean="0"/>
          </a:p>
          <a:p>
            <a:r>
              <a:rPr lang="ko-KR" altLang="en-US" dirty="0"/>
              <a:t>자바 응용프로그램의 종료 조건</a:t>
            </a:r>
            <a:endParaRPr lang="en-US" altLang="ko-KR" dirty="0"/>
          </a:p>
          <a:p>
            <a:pPr lvl="1"/>
            <a:r>
              <a:rPr lang="ko-KR" altLang="en-US" dirty="0"/>
              <a:t>실행 중인 사용자 </a:t>
            </a:r>
            <a:r>
              <a:rPr lang="ko-KR" altLang="en-US" dirty="0" err="1"/>
              <a:t>스레드가</a:t>
            </a:r>
            <a:r>
              <a:rPr lang="ko-KR" altLang="en-US" dirty="0"/>
              <a:t> 하나도 없을 때 종료</a:t>
            </a:r>
            <a:endParaRPr lang="en-US" altLang="ko-KR" dirty="0"/>
          </a:p>
          <a:p>
            <a:r>
              <a:rPr lang="ko-KR" altLang="en-US" dirty="0" smtClean="0"/>
              <a:t>스윙 프로그램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 종료 뒤 프레임이 살아있는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종료되어도 이벤트 </a:t>
            </a:r>
            <a:r>
              <a:rPr lang="ko-KR" altLang="en-US" dirty="0"/>
              <a:t>분배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살아 있어 프레임 화면을 그리고 마우스나 키 입력을 받기 때문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63426" y="1700808"/>
            <a:ext cx="5294683" cy="4268624"/>
            <a:chOff x="1564877" y="1924804"/>
            <a:chExt cx="5294683" cy="42686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컨테이너</a:t>
              </a:r>
              <a:r>
                <a:rPr lang="en-US" altLang="ko-KR" sz="1400" dirty="0" smtClean="0"/>
                <a:t>(Container)</a:t>
              </a:r>
              <a:endParaRPr lang="ko-KR" alt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39565" y="4869160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배치관리자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(Layout Manager)</a:t>
              </a: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이쪽으로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 가세요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8894" y="5670208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/>
                <a:t>컴포넌트</a:t>
              </a:r>
              <a:endParaRPr lang="en-US" altLang="ko-KR" sz="1400" dirty="0" smtClean="0"/>
            </a:p>
            <a:p>
              <a:pPr algn="ctr"/>
              <a:r>
                <a:rPr lang="en-US" altLang="ko-KR" sz="1400" dirty="0" smtClean="0"/>
                <a:t>(Component)</a:t>
              </a:r>
              <a:endParaRPr lang="ko-KR" altLang="en-US" sz="1400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컨테이너와 배치 개념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09721" y="2069422"/>
            <a:ext cx="4372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rgbClr val="0070C0"/>
                </a:solidFill>
              </a:rPr>
              <a:t>컨테이너마</a:t>
            </a:r>
            <a:r>
              <a:rPr lang="ko-KR" altLang="en-US" sz="1600" dirty="0">
                <a:solidFill>
                  <a:srgbClr val="0070C0"/>
                </a:solidFill>
              </a:rPr>
              <a:t>다</a:t>
            </a:r>
            <a:r>
              <a:rPr lang="ko-KR" altLang="en-US" sz="1600" dirty="0" smtClean="0">
                <a:solidFill>
                  <a:srgbClr val="0070C0"/>
                </a:solidFill>
              </a:rPr>
              <a:t> 하나의 배치관리자가 존재하며</a:t>
            </a:r>
            <a:r>
              <a:rPr lang="en-US" altLang="ko-KR" sz="1600" dirty="0" smtClean="0">
                <a:solidFill>
                  <a:srgbClr val="0070C0"/>
                </a:solidFill>
              </a:rPr>
              <a:t>, </a:t>
            </a:r>
            <a:r>
              <a:rPr lang="ko-KR" altLang="en-US" sz="1600" dirty="0" smtClean="0">
                <a:solidFill>
                  <a:srgbClr val="0070C0"/>
                </a:solidFill>
              </a:rPr>
              <a:t>삽입되는 모든 컴포넌트의 위치와 크기를   결정하고  적절히 배치한다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endParaRPr lang="en-US" altLang="ko-KR" sz="1600" dirty="0" smtClean="0">
              <a:solidFill>
                <a:srgbClr val="0070C0"/>
              </a:solidFill>
            </a:endParaRPr>
          </a:p>
          <a:p>
            <a:pPr marL="360363" indent="-360363"/>
            <a:r>
              <a:rPr lang="en-US" altLang="ko-KR" sz="1600" dirty="0" smtClean="0">
                <a:solidFill>
                  <a:srgbClr val="0070C0"/>
                </a:solidFill>
              </a:rPr>
              <a:t>2.  </a:t>
            </a:r>
            <a:r>
              <a:rPr lang="ko-KR" altLang="en-US" sz="1600" dirty="0" smtClean="0">
                <a:solidFill>
                  <a:srgbClr val="0070C0"/>
                </a:solidFill>
              </a:rPr>
              <a:t>컨테이너의 크기가 변하면 내부 컴포넌트들의 위치와 크기를 모두 재조절하고 재배치한다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 관리자 대표 유형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</a:t>
            </a:r>
            <a:endParaRPr lang="ko-KR" altLang="en-US" dirty="0"/>
          </a:p>
        </p:txBody>
      </p:sp>
      <p:sp>
        <p:nvSpPr>
          <p:cNvPr id="52" name="내용 개체 틀 51"/>
          <p:cNvSpPr>
            <a:spLocks noGrp="1"/>
          </p:cNvSpPr>
          <p:nvPr>
            <p:ph sz="quarter" idx="1"/>
          </p:nvPr>
        </p:nvSpPr>
        <p:spPr>
          <a:xfrm>
            <a:off x="642910" y="1285860"/>
            <a:ext cx="8153400" cy="57150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java.awt </a:t>
            </a:r>
            <a:r>
              <a:rPr lang="ko-KR" altLang="en-US" dirty="0" smtClean="0"/>
              <a:t>패키지에 구현되어 있음</a:t>
            </a:r>
            <a:endParaRPr lang="en-US" altLang="ko-KR" dirty="0" smtClean="0"/>
          </a:p>
        </p:txBody>
      </p:sp>
      <p:sp>
        <p:nvSpPr>
          <p:cNvPr id="73" name="TextBox 72"/>
          <p:cNvSpPr txBox="1"/>
          <p:nvPr/>
        </p:nvSpPr>
        <p:spPr>
          <a:xfrm>
            <a:off x="5652120" y="1691515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BorderLayout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55576" y="1772816"/>
            <a:ext cx="7532130" cy="4464496"/>
            <a:chOff x="755576" y="1772816"/>
            <a:chExt cx="7532130" cy="446449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3347864" y="329520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34327" y="5526895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466775" y="3216767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38783" y="551392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FlowLayout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GridLayout</a:t>
              </a:r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CardLayout</a:t>
              </a:r>
              <a:endParaRPr lang="ko-KR" altLang="en-US" dirty="0"/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컨테이너와 배치관리자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컨테이너의 디폴트 배치관리자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컨테이너는 생성시 디폴트 배치관리자 설정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컨테이너에 새로운 배치관리자 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Container.setLayout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LayoutManager</a:t>
            </a:r>
            <a:r>
              <a:rPr lang="en-US" altLang="ko-KR" dirty="0" smtClean="0"/>
              <a:t> lm)</a:t>
            </a:r>
          </a:p>
          <a:p>
            <a:pPr lvl="2"/>
            <a:r>
              <a:rPr lang="en-US" altLang="ko-KR" dirty="0" smtClean="0"/>
              <a:t>lm</a:t>
            </a:r>
            <a:r>
              <a:rPr lang="ko-KR" altLang="en-US" dirty="0" smtClean="0"/>
              <a:t>을 새로운 배치관리자로 설정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9195" y="5156496"/>
            <a:ext cx="345638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// </a:t>
            </a:r>
            <a:r>
              <a:rPr lang="en-US" altLang="ko-KR" sz="1200" dirty="0" err="1" smtClean="0"/>
              <a:t>JPanel</a:t>
            </a:r>
            <a:r>
              <a:rPr lang="ko-KR" altLang="en-US" sz="1200" dirty="0" smtClean="0"/>
              <a:t> 패</a:t>
            </a:r>
            <a:r>
              <a:rPr lang="ko-KR" altLang="en-US" sz="1200" dirty="0"/>
              <a:t>널</a:t>
            </a:r>
            <a:r>
              <a:rPr lang="ko-KR" altLang="en-US" sz="1200" dirty="0" smtClean="0"/>
              <a:t>에 </a:t>
            </a:r>
            <a:r>
              <a:rPr lang="en-US" altLang="ko-KR" sz="1200" dirty="0" err="1" smtClean="0"/>
              <a:t>BorderLayout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배치관리자 설정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 p = new </a:t>
            </a:r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();</a:t>
            </a:r>
          </a:p>
          <a:p>
            <a:r>
              <a:rPr lang="en-US" altLang="ko-KR" sz="1200" b="1" dirty="0" err="1" smtClean="0"/>
              <a:t>p.setLayout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 smtClean="0"/>
              <a:t>BorderLayout</a:t>
            </a:r>
            <a:r>
              <a:rPr lang="en-US" altLang="ko-KR" sz="1200" b="1" dirty="0" smtClean="0"/>
              <a:t>());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4283968" y="5156496"/>
            <a:ext cx="460851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// </a:t>
            </a:r>
            <a:r>
              <a:rPr lang="ko-KR" altLang="en-US" sz="1200" dirty="0" err="1" smtClean="0"/>
              <a:t>컨텐트팬의</a:t>
            </a:r>
            <a:r>
              <a:rPr lang="ko-KR" altLang="en-US" sz="1200" dirty="0" smtClean="0"/>
              <a:t> 배치 관리자를 </a:t>
            </a:r>
            <a:r>
              <a:rPr lang="en-US" altLang="ko-KR" sz="1200" dirty="0" err="1" smtClean="0"/>
              <a:t>FlowLayout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으로 변경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frame.getConentPane</a:t>
            </a:r>
            <a:r>
              <a:rPr lang="en-US" altLang="ko-KR" sz="1200" dirty="0"/>
              <a:t>(); // </a:t>
            </a:r>
            <a:r>
              <a:rPr lang="ko-KR" altLang="en-US" sz="1200" dirty="0" err="1" smtClean="0"/>
              <a:t>컨텐트팬</a:t>
            </a:r>
            <a:endParaRPr lang="ko-KR" altLang="en-US" sz="1200" dirty="0"/>
          </a:p>
          <a:p>
            <a:r>
              <a:rPr lang="en-US" altLang="ko-KR" sz="1200" b="1" dirty="0" err="1"/>
              <a:t>c.setLayout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()); 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28" y="1988840"/>
            <a:ext cx="632692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FlowLayout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 내에 왼쪽에서 오른쪽으로 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위에서 아래로 순서대로 컴포넌트를 배치한다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컨테이너의 크기가 변하면 </a:t>
            </a:r>
            <a:r>
              <a:rPr lang="ko-KR" altLang="en-US" dirty="0" smtClean="0"/>
              <a:t>컴포넌트 재배치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2564904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013176"/>
            <a:ext cx="3694926" cy="107534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25144"/>
            <a:ext cx="2283182" cy="15424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오른쪽 화살표 10"/>
          <p:cNvSpPr/>
          <p:nvPr/>
        </p:nvSpPr>
        <p:spPr>
          <a:xfrm>
            <a:off x="3833748" y="5445224"/>
            <a:ext cx="500066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FlowLayout - </a:t>
            </a:r>
            <a:r>
              <a:rPr lang="ko-KR" altLang="en-US" smtClean="0"/>
              <a:t>생성자와 속성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428892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18377"/>
            <a:ext cx="6672263" cy="193357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59632" y="3861048"/>
            <a:ext cx="3787561" cy="2601891"/>
            <a:chOff x="5389734" y="3547186"/>
            <a:chExt cx="3787561" cy="260189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FlowLayout.LEFT</a:t>
              </a:r>
              <a:r>
                <a:rPr lang="ko-KR" altLang="en-US" sz="1200" dirty="0" smtClean="0"/>
                <a:t>로 정렬됨</a:t>
              </a:r>
              <a:endParaRPr lang="ko-KR" altLang="en-US" sz="1200" dirty="0"/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hGap</a:t>
              </a:r>
              <a:r>
                <a:rPr lang="en-US" altLang="ko-KR" sz="1200" dirty="0" smtClean="0"/>
                <a:t> , 30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vGap</a:t>
              </a:r>
              <a:r>
                <a:rPr lang="en-US" altLang="ko-KR" sz="1200" dirty="0" smtClean="0"/>
                <a:t>,</a:t>
              </a:r>
            </a:p>
            <a:p>
              <a:r>
                <a:rPr lang="en-US" altLang="ko-KR" sz="1200" dirty="0" smtClean="0"/>
                <a:t>40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4675" y="1929021"/>
            <a:ext cx="465469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FlowLayoutEx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 smtClean="0"/>
              <a:t>FlowLayoutEx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Container c = </a:t>
            </a:r>
            <a:r>
              <a:rPr lang="en-US" altLang="ko-KR" sz="1200" b="1" dirty="0" err="1" smtClean="0"/>
              <a:t>getContentPane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FlowLayout.LEFT</a:t>
            </a:r>
            <a:r>
              <a:rPr lang="en-US" altLang="ko-KR" sz="1200" b="1" dirty="0"/>
              <a:t>, 30, 40));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FlowLayoutEx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9-3 :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 활용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179374" y="2536711"/>
            <a:ext cx="3787561" cy="2601891"/>
            <a:chOff x="5389734" y="3547186"/>
            <a:chExt cx="3787561" cy="26018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FlowLayout.LEFT</a:t>
              </a:r>
              <a:r>
                <a:rPr lang="ko-KR" altLang="en-US" sz="1200" dirty="0" smtClean="0"/>
                <a:t>로 정렬됨</a:t>
              </a:r>
              <a:endParaRPr lang="ko-KR" altLang="en-US" sz="1200" dirty="0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hGap</a:t>
              </a:r>
              <a:r>
                <a:rPr lang="en-US" altLang="ko-KR" sz="1200" dirty="0" smtClean="0"/>
                <a:t> , 30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vGap</a:t>
              </a:r>
              <a:r>
                <a:rPr lang="en-US" altLang="ko-KR" sz="1200" dirty="0" smtClean="0"/>
                <a:t>,</a:t>
              </a:r>
            </a:p>
            <a:p>
              <a:r>
                <a:rPr lang="en-US" altLang="ko-KR" sz="1200" dirty="0" smtClean="0"/>
                <a:t>40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097" y="1321661"/>
            <a:ext cx="8494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수평 간격이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수직 간격을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LEFT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정렬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배치하는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FlowLayout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가진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부착한 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74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9164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공간을 </a:t>
            </a:r>
            <a:r>
              <a:rPr lang="en-US" altLang="ko-KR" dirty="0" smtClean="0"/>
              <a:t>5 </a:t>
            </a:r>
            <a:r>
              <a:rPr lang="ko-KR" altLang="en-US" dirty="0" smtClean="0"/>
              <a:t>구역으로 분할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East, West, South, North, Center</a:t>
            </a:r>
          </a:p>
          <a:p>
            <a:pPr lvl="1"/>
            <a:r>
              <a:rPr lang="ko-KR" altLang="en-US" dirty="0" smtClean="0"/>
              <a:t>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add(Component comp,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index)</a:t>
            </a:r>
          </a:p>
          <a:p>
            <a:pPr lvl="3"/>
            <a:r>
              <a:rPr lang="en-US" altLang="ko-KR" dirty="0" smtClean="0"/>
              <a:t>comp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의 공간에 배치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컨테이너의 크기가 변하면 재배치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12236" y="4077072"/>
            <a:ext cx="316835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container.setLayout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());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err="1" smtClean="0"/>
              <a:t>BorderLayout.WEST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</a:t>
            </a:r>
            <a:r>
              <a:rPr lang="en-US" altLang="ko-KR" sz="1200" dirty="0" smtClean="0"/>
              <a:t>"),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 smtClean="0"/>
              <a:t>BorderLayout.CENTER</a:t>
            </a:r>
            <a:r>
              <a:rPr lang="en-US" altLang="ko-KR" sz="1200" dirty="0" smtClean="0"/>
              <a:t>);</a:t>
            </a:r>
          </a:p>
          <a:p>
            <a:r>
              <a:rPr lang="en-US" altLang="ko-KR" sz="1200" dirty="0" smtClean="0"/>
              <a:t>…</a:t>
            </a:r>
          </a:p>
          <a:p>
            <a:r>
              <a:rPr lang="en-US" altLang="ko-KR" sz="1200" dirty="0" smtClean="0"/>
              <a:t>…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321954" y="3789039"/>
            <a:ext cx="5487632" cy="2747714"/>
            <a:chOff x="3321954" y="3789039"/>
            <a:chExt cx="5487632" cy="27477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488" y="4159048"/>
              <a:ext cx="2858424" cy="193104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669896" y="3799602"/>
              <a:ext cx="1828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BorderLayout.NORTH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21954" y="6248037"/>
              <a:ext cx="16404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BorderLayout.WEST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37716" y="6259754"/>
              <a:ext cx="18169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BorderLayout.SOUTH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902966" y="3789039"/>
              <a:ext cx="17149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BorderLayout.EAST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61247" y="6245490"/>
              <a:ext cx="18483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BorderLayout.CENTER</a:t>
              </a:r>
              <a:endParaRPr lang="ko-KR" altLang="en-US" sz="12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393657" y="4076601"/>
              <a:ext cx="0" cy="50601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5393657" y="5868495"/>
              <a:ext cx="0" cy="37954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7679673" y="4066039"/>
              <a:ext cx="0" cy="115792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6893855" y="5509717"/>
              <a:ext cx="414449" cy="73832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8" idx="0"/>
            </p:cNvCxnSpPr>
            <p:nvPr/>
          </p:nvCxnSpPr>
          <p:spPr>
            <a:xfrm rot="5400000" flipH="1" flipV="1">
              <a:off x="4301532" y="5351955"/>
              <a:ext cx="736728" cy="1055436"/>
            </a:xfrm>
            <a:prstGeom prst="bentConnector2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BorderLayout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add() </a:t>
            </a:r>
            <a:r>
              <a:rPr lang="ko-KR" altLang="en-US" dirty="0" smtClean="0"/>
              <a:t>멤버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add() </a:t>
            </a:r>
            <a:r>
              <a:rPr lang="ko-KR" altLang="en-US" dirty="0" smtClean="0"/>
              <a:t>멤버 함수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89040"/>
            <a:ext cx="7300759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72816"/>
            <a:ext cx="732853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088" y="4093586"/>
            <a:ext cx="2840745" cy="19190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</a:t>
            </a:r>
            <a:r>
              <a:rPr lang="ko-KR" altLang="en-US" smtClean="0"/>
              <a:t>의 사용예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5720" y="3213582"/>
            <a:ext cx="2438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</a:t>
            </a:r>
            <a:r>
              <a:rPr lang="ko-KR" altLang="en-US" sz="1200" smtClean="0"/>
              <a:t>에 컴포넌트가 삽입될 때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3143240" y="3213582"/>
            <a:ext cx="3166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</a:t>
            </a:r>
            <a:r>
              <a:rPr lang="ko-KR" altLang="en-US" sz="1200" smtClean="0"/>
              <a:t>와 </a:t>
            </a:r>
            <a:r>
              <a:rPr lang="en-US" altLang="ko-KR" sz="1200" smtClean="0"/>
              <a:t>NORTH</a:t>
            </a:r>
            <a:r>
              <a:rPr lang="ko-KR" altLang="en-US" sz="1200" smtClean="0"/>
              <a:t>에 컴포넌트가 삽입될 때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6643702" y="3213582"/>
            <a:ext cx="20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CENTER,</a:t>
            </a:r>
            <a:r>
              <a:rPr lang="ko-KR" altLang="en-US" sz="1200" smtClean="0"/>
              <a:t> </a:t>
            </a:r>
            <a:r>
              <a:rPr lang="en-US" altLang="ko-KR" sz="1200" smtClean="0"/>
              <a:t>NORTH, SOUTH</a:t>
            </a:r>
            <a:r>
              <a:rPr lang="ko-KR" altLang="en-US" sz="1200" smtClean="0"/>
              <a:t>에</a:t>
            </a:r>
            <a:endParaRPr lang="en-US" altLang="ko-KR" sz="1200" smtClean="0"/>
          </a:p>
          <a:p>
            <a:r>
              <a:rPr lang="ko-KR" altLang="en-US" sz="1200" smtClean="0"/>
              <a:t> 컴포넌트가 삽입될 때</a:t>
            </a:r>
            <a:endParaRPr lang="ko-KR" altLang="en-US" sz="1200"/>
          </a:p>
        </p:txBody>
      </p:sp>
      <p:cxnSp>
        <p:nvCxnSpPr>
          <p:cNvPr id="15" name="직선 화살표 연결선 14"/>
          <p:cNvCxnSpPr/>
          <p:nvPr/>
        </p:nvCxnSpPr>
        <p:spPr>
          <a:xfrm rot="5400000">
            <a:off x="7382711" y="4682995"/>
            <a:ext cx="258838" cy="794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55403" y="4411097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vGap</a:t>
            </a:r>
            <a:r>
              <a:rPr lang="en-US" altLang="ko-KR" sz="1400" dirty="0" smtClean="0"/>
              <a:t>,</a:t>
            </a:r>
          </a:p>
          <a:p>
            <a:r>
              <a:rPr lang="en-US" altLang="ko-KR" sz="1400" dirty="0" smtClean="0"/>
              <a:t>20 </a:t>
            </a:r>
            <a:r>
              <a:rPr lang="ko-KR" altLang="en-US" sz="1400" dirty="0" smtClean="0"/>
              <a:t>픽셀</a:t>
            </a:r>
            <a:endParaRPr lang="ko-KR" altLang="en-US" sz="14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6512395" y="4605351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583833" y="4818803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726577" y="6125609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3131" y="614555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hGap</a:t>
            </a:r>
            <a:r>
              <a:rPr lang="en-US" altLang="ko-KR" sz="1400" dirty="0" smtClean="0"/>
              <a:t> , 30 </a:t>
            </a:r>
            <a:r>
              <a:rPr lang="ko-KR" altLang="en-US" sz="1400" dirty="0" smtClean="0"/>
              <a:t>픽셀</a:t>
            </a:r>
            <a:endParaRPr lang="ko-KR" altLang="en-US" sz="1400" dirty="0"/>
          </a:p>
        </p:txBody>
      </p:sp>
      <p:cxnSp>
        <p:nvCxnSpPr>
          <p:cNvPr id="19" name="직선 연결선 18"/>
          <p:cNvCxnSpPr/>
          <p:nvPr/>
        </p:nvCxnSpPr>
        <p:spPr>
          <a:xfrm rot="5400000">
            <a:off x="5370181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5655933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59632" y="4553973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new </a:t>
            </a:r>
            <a:r>
              <a:rPr lang="en-US" altLang="ko-KR" sz="1400" dirty="0" err="1" smtClean="0"/>
              <a:t>BorderLayout</a:t>
            </a:r>
            <a:r>
              <a:rPr lang="en-US" altLang="ko-KR" sz="1400" dirty="0" smtClean="0"/>
              <a:t>(30,20); </a:t>
            </a:r>
          </a:p>
          <a:p>
            <a:r>
              <a:rPr lang="ko-KR" altLang="en-US" sz="1400" dirty="0" err="1" smtClean="0"/>
              <a:t>으로</a:t>
            </a:r>
            <a:r>
              <a:rPr lang="ko-KR" altLang="en-US" sz="1400" dirty="0" smtClean="0"/>
              <a:t> 배치관리자를 </a:t>
            </a:r>
            <a:endParaRPr lang="en-US" altLang="ko-KR" sz="1400" dirty="0" smtClean="0"/>
          </a:p>
          <a:p>
            <a:r>
              <a:rPr lang="ko-KR" altLang="en-US" sz="1400" dirty="0" smtClean="0"/>
              <a:t>생성하였을 때</a:t>
            </a:r>
            <a:endParaRPr lang="ko-KR" altLang="en-US" sz="14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0" y="1547814"/>
            <a:ext cx="2455103" cy="16585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50" y="1540031"/>
            <a:ext cx="2455103" cy="1658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23" y="1547814"/>
            <a:ext cx="2455103" cy="16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AWT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Swing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dirty="0"/>
              <a:t>AWT(Abstract Windowing </a:t>
            </a:r>
            <a:r>
              <a:rPr lang="en-US" altLang="ko-KR" dirty="0" smtClean="0"/>
              <a:t>Toolkit)</a:t>
            </a:r>
          </a:p>
          <a:p>
            <a:pPr lvl="1"/>
            <a:r>
              <a:rPr lang="ko-KR" altLang="en-US" dirty="0" smtClean="0"/>
              <a:t>자바가 처음 나왔을 때 함께 배포된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java.awt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 </a:t>
            </a:r>
            <a:r>
              <a:rPr lang="ko-KR" altLang="en-US" dirty="0"/>
              <a:t>컴포넌트는 중량 컴포넌트</a:t>
            </a:r>
            <a:r>
              <a:rPr lang="en-US" altLang="ko-KR" dirty="0"/>
              <a:t>(Heavy weight components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컴포넌트는 </a:t>
            </a:r>
            <a:r>
              <a:rPr lang="en-US" altLang="ko-KR" dirty="0" smtClean="0"/>
              <a:t>native(peer) </a:t>
            </a:r>
            <a:r>
              <a:rPr lang="ko-KR" altLang="en-US" dirty="0" smtClean="0"/>
              <a:t>운영체제의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컴포넌트의 도움을 받아 작동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운영체제에 많은 부담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오히려 처리 속도는 빠</a:t>
            </a:r>
            <a:r>
              <a:rPr lang="ko-KR" altLang="en-US" dirty="0"/>
              <a:t>름</a:t>
            </a:r>
            <a:endParaRPr lang="en-US" altLang="ko-KR" dirty="0" smtClean="0"/>
          </a:p>
          <a:p>
            <a:r>
              <a:rPr lang="en-US" altLang="ko-KR" dirty="0" smtClean="0"/>
              <a:t>Swing(</a:t>
            </a:r>
            <a:r>
              <a:rPr lang="ko-KR" altLang="en-US" dirty="0" smtClean="0"/>
              <a:t>스윙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AWT </a:t>
            </a:r>
            <a:r>
              <a:rPr lang="ko-KR" altLang="en-US" dirty="0" smtClean="0"/>
              <a:t>기술을 기반으로 순수 자바 언어로 만들어진 라이브러리</a:t>
            </a:r>
            <a:endParaRPr lang="en-US" altLang="ko-KR" dirty="0" smtClean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AWT </a:t>
            </a:r>
            <a:r>
              <a:rPr lang="ko-KR" altLang="en-US" dirty="0"/>
              <a:t>기능 </a:t>
            </a:r>
            <a:r>
              <a:rPr lang="en-US" altLang="ko-KR" dirty="0"/>
              <a:t>+ </a:t>
            </a:r>
            <a:r>
              <a:rPr lang="ko-KR" altLang="en-US" dirty="0"/>
              <a:t>추가된 </a:t>
            </a:r>
            <a:r>
              <a:rPr lang="ko-KR" altLang="en-US" dirty="0" smtClean="0"/>
              <a:t>풍부하고 화려한 </a:t>
            </a:r>
            <a:r>
              <a:rPr lang="ko-KR" altLang="en-US" dirty="0"/>
              <a:t>고급 컴포넌트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컴포넌트에 </a:t>
            </a:r>
            <a:r>
              <a:rPr lang="en-US" altLang="ko-KR" dirty="0"/>
              <a:t>J</a:t>
            </a:r>
            <a:r>
              <a:rPr lang="ko-KR" altLang="en-US" dirty="0"/>
              <a:t>자가 덧붙여진 이름의 클래스</a:t>
            </a:r>
            <a:endParaRPr lang="en-US" altLang="ko-KR" dirty="0"/>
          </a:p>
          <a:p>
            <a:pPr lvl="2"/>
            <a:r>
              <a:rPr lang="ko-KR" altLang="en-US" dirty="0" smtClean="0"/>
              <a:t>그 외 </a:t>
            </a:r>
            <a:r>
              <a:rPr lang="en-US" altLang="ko-KR" dirty="0" smtClean="0"/>
              <a:t>J </a:t>
            </a:r>
            <a:r>
              <a:rPr lang="ko-KR" altLang="en-US" dirty="0"/>
              <a:t>자로 시작하는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pPr lvl="1"/>
            <a:r>
              <a:rPr lang="en-US" altLang="ko-KR" dirty="0" err="1" smtClean="0"/>
              <a:t>javax.swing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Swing </a:t>
            </a:r>
            <a:r>
              <a:rPr lang="ko-KR" altLang="en-US" dirty="0" smtClean="0"/>
              <a:t>컴포넌트는 </a:t>
            </a:r>
            <a:r>
              <a:rPr lang="ko-KR" altLang="en-US" dirty="0"/>
              <a:t>경량 컴포넌트</a:t>
            </a:r>
            <a:r>
              <a:rPr lang="en-US" altLang="ko-KR" dirty="0"/>
              <a:t>(Light weight components)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native(peer)</a:t>
            </a:r>
            <a:r>
              <a:rPr lang="ko-KR" altLang="en-US" dirty="0" smtClean="0"/>
              <a:t> 운영체제에 의존하지 않음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5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9-4 : </a:t>
            </a:r>
            <a:r>
              <a:rPr lang="en-US" altLang="ko-KR" sz="2400" dirty="0" err="1"/>
              <a:t>BorderLayout</a:t>
            </a:r>
            <a:r>
              <a:rPr lang="en-US" altLang="ko-KR" sz="2400" dirty="0"/>
              <a:t> </a:t>
            </a:r>
            <a:r>
              <a:rPr lang="ko-KR" altLang="en-US" sz="2400" dirty="0"/>
              <a:t>배치관리자를 사용하는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28712" y="1744355"/>
            <a:ext cx="502340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BorderLayoutEx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BorderLayout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(30, 20)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("Calculate"), </a:t>
            </a:r>
            <a:r>
              <a:rPr lang="en-US" altLang="ko-KR" sz="1200" dirty="0" err="1"/>
              <a:t>BorderLayout.CENTER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("add"), </a:t>
            </a:r>
            <a:r>
              <a:rPr lang="en-US" altLang="ko-KR" sz="1200" dirty="0" err="1"/>
              <a:t>BorderLayout.NORTH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("sub"), </a:t>
            </a:r>
            <a:r>
              <a:rPr lang="en-US" altLang="ko-KR" sz="1200" dirty="0" err="1"/>
              <a:t>BorderLayout.SOUTH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"), </a:t>
            </a:r>
            <a:r>
              <a:rPr lang="en-US" altLang="ko-KR" sz="1200" dirty="0" err="1"/>
              <a:t>BorderLayout.EAST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  <a:r>
              <a:rPr lang="en-US" altLang="ko-KR" sz="1200" dirty="0" err="1"/>
              <a:t>BorderLayout.WEST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 // </a:t>
            </a:r>
            <a:r>
              <a:rPr lang="ko-KR" altLang="en-US" sz="1200" dirty="0"/>
              <a:t>프레임 크기 </a:t>
            </a:r>
            <a:r>
              <a:rPr lang="en-US" altLang="ko-KR" sz="1200" dirty="0"/>
              <a:t>300×200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 // </a:t>
            </a:r>
            <a:r>
              <a:rPr lang="ko-KR" altLang="en-US" sz="1200" dirty="0"/>
              <a:t>프레임을 화면에 출력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	w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122455" y="1936362"/>
            <a:ext cx="3914041" cy="2425272"/>
            <a:chOff x="5069595" y="1748799"/>
            <a:chExt cx="3914041" cy="24252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595" y="1748799"/>
              <a:ext cx="2903543" cy="1961523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8034937" y="2287059"/>
              <a:ext cx="0" cy="189864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178607" y="2075209"/>
              <a:ext cx="805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vGap</a:t>
              </a:r>
              <a:r>
                <a:rPr lang="en-US" altLang="ko-KR" sz="1400" dirty="0" smtClean="0"/>
                <a:t>,</a:t>
              </a:r>
            </a:p>
            <a:p>
              <a:r>
                <a:rPr lang="en-US" altLang="ko-KR" sz="1400" dirty="0" smtClean="0"/>
                <a:t>20 </a:t>
              </a:r>
              <a:r>
                <a:rPr lang="ko-KR" altLang="en-US" sz="1400" dirty="0" smtClean="0"/>
                <a:t>픽셀</a:t>
              </a:r>
              <a:endParaRPr lang="ko-KR" altLang="en-US" sz="1400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602889" y="2269463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74327" y="2482915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7106071" y="3846344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962625" y="3866294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hGap</a:t>
              </a:r>
              <a:r>
                <a:rPr lang="en-US" altLang="ko-KR" sz="1400" dirty="0" smtClean="0"/>
                <a:t> , 30 </a:t>
              </a:r>
              <a:r>
                <a:rPr lang="ko-KR" altLang="en-US" sz="1400" dirty="0" smtClean="0"/>
                <a:t>픽셀</a:t>
              </a:r>
              <a:endParaRPr lang="ko-KR" altLang="en-US" sz="1400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6749675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5400000">
              <a:off x="7035427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524674" y="1351167"/>
            <a:ext cx="8223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BorderLayout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사용하여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다음과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1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9" y="3212976"/>
            <a:ext cx="2887317" cy="19505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/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공간을 동일한 사각형 격자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분할하고 각 셀에 하나의 컴포넌트 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격자 구성은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행수와 열수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셀에 왼쪽에서 오른쪽으로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위에서 아래로 순서대로 배치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컨테이너의 크기가 변하면 재배치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 재조정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6460" y="4380562"/>
            <a:ext cx="1879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smtClean="0"/>
              <a:t> 4x3 </a:t>
            </a:r>
            <a:r>
              <a:rPr lang="ko-KR" altLang="en-US" sz="1200" smtClean="0"/>
              <a:t>그리드 레이아웃 설정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총 </a:t>
            </a:r>
            <a:r>
              <a:rPr lang="en-US" altLang="ko-KR" sz="1200" smtClean="0"/>
              <a:t>11 </a:t>
            </a:r>
            <a:r>
              <a:rPr lang="ko-KR" altLang="en-US" sz="1200" smtClean="0"/>
              <a:t>개의 버튼이 순서대로 </a:t>
            </a:r>
            <a:r>
              <a:rPr lang="en-US" altLang="ko-KR" sz="1200" smtClean="0"/>
              <a:t>add </a:t>
            </a:r>
            <a:r>
              <a:rPr lang="ko-KR" altLang="en-US" sz="1200" smtClean="0"/>
              <a:t>됨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수직 간격 </a:t>
            </a:r>
            <a:r>
              <a:rPr lang="en-US" altLang="ko-KR" sz="1200" smtClean="0"/>
              <a:t>vGap : 5 </a:t>
            </a:r>
            <a:r>
              <a:rPr lang="ko-KR" altLang="en-US" sz="1200" smtClean="0"/>
              <a:t>픽셀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수평 간격 </a:t>
            </a:r>
            <a:r>
              <a:rPr lang="en-US" altLang="ko-KR" sz="1200" smtClean="0"/>
              <a:t>hGap : 5 </a:t>
            </a:r>
            <a:r>
              <a:rPr lang="ko-KR" altLang="en-US" sz="1200" smtClean="0"/>
              <a:t>픽셀</a:t>
            </a:r>
            <a:endParaRPr lang="ko-KR" altLang="en-US" sz="1200" dirty="0" smtClean="0"/>
          </a:p>
        </p:txBody>
      </p:sp>
      <p:sp>
        <p:nvSpPr>
          <p:cNvPr id="7" name="자유형 6"/>
          <p:cNvSpPr/>
          <p:nvPr/>
        </p:nvSpPr>
        <p:spPr>
          <a:xfrm>
            <a:off x="896045" y="3662039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51206" y="3340316"/>
            <a:ext cx="501484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container.setLayout</a:t>
            </a:r>
            <a:r>
              <a:rPr lang="en-US" altLang="ko-KR" sz="1200" dirty="0"/>
              <a:t>(new </a:t>
            </a:r>
            <a:r>
              <a:rPr lang="en-US" altLang="ko-KR" sz="1200" dirty="0" err="1" smtClean="0"/>
              <a:t>GridLayout</a:t>
            </a:r>
            <a:r>
              <a:rPr lang="en-US" altLang="ko-KR" sz="1200" dirty="0" smtClean="0"/>
              <a:t>(4,3,5,5)); </a:t>
            </a:r>
            <a:r>
              <a:rPr lang="en-US" altLang="ko-KR" sz="1200" dirty="0"/>
              <a:t>// 4×3 </a:t>
            </a:r>
            <a:r>
              <a:rPr lang="ko-KR" altLang="en-US" sz="1200" dirty="0"/>
              <a:t>분할로 </a:t>
            </a:r>
            <a:r>
              <a:rPr lang="ko-KR" altLang="en-US" sz="1200" dirty="0" smtClean="0"/>
              <a:t>배치</a:t>
            </a:r>
            <a:endParaRPr lang="ko-KR" altLang="en-US" sz="1200" dirty="0"/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("1")); // </a:t>
            </a:r>
            <a:r>
              <a:rPr lang="ko-KR" altLang="en-US" sz="1200" dirty="0"/>
              <a:t>상단 왼쪽 첫 번째 셀에 버튼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("2")); // </a:t>
            </a:r>
            <a:r>
              <a:rPr lang="ko-KR" altLang="en-US" sz="1200" dirty="0"/>
              <a:t>그 옆 셀에 버튼 배치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GridLayout </a:t>
            </a:r>
            <a:r>
              <a:rPr lang="ko-KR" altLang="en-US" smtClean="0"/>
              <a:t>생성자와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34375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0" y="1932113"/>
            <a:ext cx="2838419" cy="19175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9-5 : </a:t>
            </a:r>
            <a:r>
              <a:rPr lang="en-US" altLang="ko-KR" dirty="0" err="1" smtClean="0"/>
              <a:t>GridLayout</a:t>
            </a:r>
            <a:r>
              <a:rPr lang="ko-KR" altLang="en-US" dirty="0" smtClean="0"/>
              <a:t>으로 입력 폼 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11960" y="1334953"/>
            <a:ext cx="429950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GridLayoutEx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GridLayout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GridLayout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grid = new </a:t>
            </a:r>
            <a:r>
              <a:rPr lang="en-US" altLang="ko-KR" sz="1200" b="1" dirty="0" err="1"/>
              <a:t>GridLayout</a:t>
            </a:r>
            <a:r>
              <a:rPr lang="en-US" altLang="ko-KR" sz="1200" b="1" dirty="0"/>
              <a:t>(4, 2);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grid.setVgap</a:t>
            </a:r>
            <a:r>
              <a:rPr lang="en-US" altLang="ko-KR" sz="1200" b="1" dirty="0" smtClean="0"/>
              <a:t>(5);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(grid);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이름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학번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학과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과목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 smtClean="0"/>
              <a:t>(""));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자유형 6"/>
          <p:cNvSpPr/>
          <p:nvPr/>
        </p:nvSpPr>
        <p:spPr>
          <a:xfrm>
            <a:off x="1475656" y="3410148"/>
            <a:ext cx="506248" cy="722961"/>
          </a:xfrm>
          <a:custGeom>
            <a:avLst/>
            <a:gdLst>
              <a:gd name="connsiteX0" fmla="*/ 117365 w 506248"/>
              <a:gd name="connsiteY0" fmla="*/ 1206938 h 1206938"/>
              <a:gd name="connsiteX1" fmla="*/ 12262 w 506248"/>
              <a:gd name="connsiteY1" fmla="*/ 797035 h 1206938"/>
              <a:gd name="connsiteX2" fmla="*/ 43793 w 506248"/>
              <a:gd name="connsiteY2" fmla="*/ 271517 h 1206938"/>
              <a:gd name="connsiteX3" fmla="*/ 232979 w 506248"/>
              <a:gd name="connsiteY3" fmla="*/ 40290 h 1206938"/>
              <a:gd name="connsiteX4" fmla="*/ 506248 w 506248"/>
              <a:gd name="connsiteY4" fmla="*/ 29779 h 120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48" h="1206938">
                <a:moveTo>
                  <a:pt x="117365" y="1206938"/>
                </a:moveTo>
                <a:cubicBezTo>
                  <a:pt x="70944" y="1079938"/>
                  <a:pt x="24524" y="952938"/>
                  <a:pt x="12262" y="797035"/>
                </a:cubicBezTo>
                <a:cubicBezTo>
                  <a:pt x="0" y="641132"/>
                  <a:pt x="7007" y="397641"/>
                  <a:pt x="43793" y="271517"/>
                </a:cubicBezTo>
                <a:cubicBezTo>
                  <a:pt x="80579" y="145393"/>
                  <a:pt x="155903" y="80580"/>
                  <a:pt x="232979" y="40290"/>
                </a:cubicBezTo>
                <a:cubicBezTo>
                  <a:pt x="310055" y="0"/>
                  <a:pt x="408151" y="14889"/>
                  <a:pt x="506248" y="29779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4119463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두 행 사이의 수직 간격 </a:t>
            </a:r>
            <a:endParaRPr lang="en-US" altLang="ko-KR" sz="1200" dirty="0" smtClean="0"/>
          </a:p>
          <a:p>
            <a:r>
              <a:rPr lang="en-US" altLang="ko-KR" sz="1200" dirty="0" err="1" smtClean="0"/>
              <a:t>vGap</a:t>
            </a:r>
            <a:r>
              <a:rPr lang="ko-KR" altLang="en-US" sz="1200" dirty="0" smtClean="0"/>
              <a:t>이 </a:t>
            </a:r>
            <a:r>
              <a:rPr lang="en-US" altLang="ko-KR" sz="1200" dirty="0" smtClean="0"/>
              <a:t>5 </a:t>
            </a:r>
            <a:r>
              <a:rPr lang="ko-KR" altLang="en-US" sz="1200" dirty="0" smtClean="0"/>
              <a:t>픽셀로 설정됨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2720" y="1374335"/>
            <a:ext cx="3677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화면과 같이 사용자로부터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폼을 스윙 응용프로그램을 작성하라</a:t>
            </a:r>
          </a:p>
        </p:txBody>
      </p:sp>
    </p:spTree>
    <p:extLst>
      <p:ext uri="{BB962C8B-B14F-4D97-AF65-F5344CB8AC3E}">
        <p14:creationId xmlns:p14="http://schemas.microsoft.com/office/powerpoint/2010/main" val="6366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배치관리자 없는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배치관리자가 없는 컨테이너란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응용프로그램에서 컴포넌트의 절대 크기와 절대 위치 결정</a:t>
            </a:r>
            <a:endParaRPr lang="en-US" altLang="ko-KR" dirty="0" smtClean="0"/>
          </a:p>
          <a:p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1"/>
            <a:r>
              <a:rPr lang="ko-KR" altLang="en-US" dirty="0"/>
              <a:t>컴포넌트의 크기나 위치를 개발자 임의로 결정하고자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컴포넌트들의 </a:t>
            </a:r>
            <a:r>
              <a:rPr lang="ko-KR" altLang="en-US" dirty="0" smtClean="0"/>
              <a:t>위치와 </a:t>
            </a:r>
            <a:r>
              <a:rPr lang="ko-KR" altLang="en-US" dirty="0"/>
              <a:t>크기가 수시로 변하는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여러 컴포넌트들이 서로 </a:t>
            </a:r>
            <a:r>
              <a:rPr lang="ko-KR" altLang="en-US" dirty="0" smtClean="0"/>
              <a:t>겹쳐 출력하고자 하는 경우</a:t>
            </a:r>
            <a:endParaRPr lang="en-US" altLang="ko-KR" dirty="0"/>
          </a:p>
          <a:p>
            <a:r>
              <a:rPr lang="ko-KR" altLang="en-US" dirty="0" smtClean="0"/>
              <a:t>컨테이너의 배치 관리자 제거 방법</a:t>
            </a:r>
            <a:endParaRPr lang="en-US" altLang="ko-KR" dirty="0" smtClean="0"/>
          </a:p>
          <a:p>
            <a:pPr lvl="1"/>
            <a:r>
              <a:rPr lang="en-US" altLang="ko-KR" dirty="0" err="1"/>
              <a:t>c</a:t>
            </a:r>
            <a:r>
              <a:rPr lang="en-US" altLang="ko-KR" dirty="0" err="1" smtClean="0"/>
              <a:t>ontainer.setLayout</a:t>
            </a:r>
            <a:r>
              <a:rPr lang="en-US" altLang="ko-KR" dirty="0" smtClean="0"/>
              <a:t>(null);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컴포넌트의 절대 크기와 절대 위치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내에서 이루어져야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컴포넌트 크기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component.setSize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width,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height);</a:t>
            </a:r>
          </a:p>
          <a:p>
            <a:pPr lvl="2"/>
            <a:r>
              <a:rPr lang="ko-KR" altLang="en-US" dirty="0" smtClean="0"/>
              <a:t>컴포넌트 위치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component.setLocation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y);</a:t>
            </a:r>
          </a:p>
          <a:p>
            <a:pPr lvl="2"/>
            <a:r>
              <a:rPr lang="ko-KR" altLang="en-US" dirty="0" smtClean="0"/>
              <a:t>컴포넌트 위치와 크기 동시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component.setBounds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width,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height);</a:t>
            </a:r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1880" y="3429000"/>
            <a:ext cx="35753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en-US" altLang="ko-KR" sz="1400" dirty="0" err="1" smtClean="0"/>
              <a:t>JPanel</a:t>
            </a:r>
            <a:r>
              <a:rPr lang="ko-KR" altLang="en-US" sz="1400" dirty="0" smtClean="0"/>
              <a:t>의 배치관리자를 삭제하는 예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 p = new </a:t>
            </a:r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b="1" dirty="0" err="1" smtClean="0"/>
              <a:t>p.setLayout</a:t>
            </a:r>
            <a:r>
              <a:rPr lang="en-US" altLang="ko-KR" sz="1400" b="1" dirty="0" smtClean="0"/>
              <a:t>(null);</a:t>
            </a:r>
            <a:endParaRPr lang="ko-KR" altLang="en-US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9-6 : </a:t>
            </a:r>
            <a:r>
              <a:rPr lang="ko-KR" altLang="en-US" sz="2000" dirty="0" smtClean="0"/>
              <a:t>배치관리자 없는 컨테이너에 컴포넌트를 절대 위치와 크기로 지정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3491880" y="1340768"/>
            <a:ext cx="496285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NullContainerEx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("Null Container Sample</a:t>
            </a:r>
            <a:r>
              <a:rPr lang="en-US" altLang="ko-KR" sz="1200" dirty="0" smtClean="0"/>
              <a:t>");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					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(null);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("Hello, Press Buttons!");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(130</a:t>
            </a:r>
            <a:r>
              <a:rPr lang="en-US" altLang="ko-KR" sz="1200" b="1" dirty="0"/>
              <a:t>, 50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la.setSize</a:t>
            </a:r>
            <a:r>
              <a:rPr lang="en-US" altLang="ko-KR" sz="1200" b="1" dirty="0" smtClean="0"/>
              <a:t>(200</a:t>
            </a:r>
            <a:r>
              <a:rPr lang="en-US" altLang="ko-KR" sz="1200" b="1" dirty="0"/>
              <a:t>, 20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  <a:endParaRPr lang="ko-KR" altLang="en-US" sz="1200" dirty="0"/>
          </a:p>
          <a:p>
            <a:pPr defTabSz="180000"/>
            <a:endParaRPr lang="nn-NO" altLang="ko-KR" sz="1200" dirty="0" smtClean="0"/>
          </a:p>
          <a:p>
            <a:pPr defTabSz="180000"/>
            <a:r>
              <a:rPr lang="nn-NO" altLang="ko-KR" sz="1200" dirty="0"/>
              <a:t>	</a:t>
            </a:r>
            <a:r>
              <a:rPr lang="nn-NO" altLang="ko-KR" sz="1200" dirty="0" smtClean="0"/>
              <a:t>	for(int </a:t>
            </a:r>
            <a:r>
              <a:rPr lang="nn-NO" altLang="ko-KR" sz="1200" dirty="0"/>
              <a:t>i=1; i&lt;=9; i++)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)); // </a:t>
            </a:r>
            <a:r>
              <a:rPr lang="ko-KR" altLang="en-US" sz="1200" dirty="0"/>
              <a:t>버튼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b.setLocation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 smtClean="0"/>
              <a:t>*15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*15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b.setSize</a:t>
            </a:r>
            <a:r>
              <a:rPr lang="en-US" altLang="ko-KR" sz="1200" b="1" dirty="0" smtClean="0"/>
              <a:t>(50</a:t>
            </a:r>
            <a:r>
              <a:rPr lang="en-US" altLang="ko-KR" sz="1200" b="1" dirty="0"/>
              <a:t>, 20</a:t>
            </a:r>
            <a:r>
              <a:rPr lang="en-US" altLang="ko-KR" sz="1200" b="1" dirty="0" smtClean="0"/>
              <a:t>);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(b</a:t>
            </a:r>
            <a:r>
              <a:rPr lang="en-US" altLang="ko-KR" sz="1200" dirty="0"/>
              <a:t>); // </a:t>
            </a:r>
            <a:r>
              <a:rPr lang="ko-KR" altLang="en-US" sz="1200" dirty="0"/>
              <a:t>버튼을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부착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388" y="4221088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원하는 위치에 원하는 크기로 </a:t>
            </a:r>
            <a:endParaRPr lang="en-US" altLang="ko-KR" sz="1200" dirty="0" smtClean="0"/>
          </a:p>
          <a:p>
            <a:r>
              <a:rPr lang="ko-KR" altLang="en-US" sz="1200" dirty="0" smtClean="0"/>
              <a:t>컴포넌트를 마음대로</a:t>
            </a:r>
            <a:endParaRPr lang="en-US" altLang="ko-KR" sz="1200" dirty="0" smtClean="0"/>
          </a:p>
          <a:p>
            <a:r>
              <a:rPr lang="ko-KR" altLang="en-US" sz="1200" dirty="0" smtClean="0"/>
              <a:t>배치할 수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8" y="2348880"/>
            <a:ext cx="2671293" cy="1804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216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컴포넌트 예시</a:t>
            </a:r>
            <a:endParaRPr lang="ko-KR" altLang="en-US"/>
          </a:p>
        </p:txBody>
      </p:sp>
      <p:pic>
        <p:nvPicPr>
          <p:cNvPr id="4" name="그림 3" descr="JButt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364" y="1575602"/>
            <a:ext cx="571500" cy="26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988840"/>
            <a:ext cx="792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1484784"/>
            <a:ext cx="1857375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2055" y="2252362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4293096"/>
            <a:ext cx="161925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5936" y="6165304"/>
            <a:ext cx="113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8264" y="4293096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7689" y="4364534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1206" y="4435972"/>
            <a:ext cx="790575" cy="15525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20272" y="6165304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4128" y="1484784"/>
            <a:ext cx="2781300" cy="6953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04248" y="2204864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RadioButton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920" y="1412776"/>
            <a:ext cx="1762125" cy="685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4429" y="2259196"/>
            <a:ext cx="125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그림 17" descr="JTextFiel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528" y="2996952"/>
            <a:ext cx="3009900" cy="5238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632" y="3645024"/>
            <a:ext cx="950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그림 19" descr="JTextAre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592" y="4509120"/>
            <a:ext cx="2114550" cy="1219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31640" y="5733256"/>
            <a:ext cx="93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그림 21" descr="JSpinner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8184" y="2996952"/>
            <a:ext cx="1885950" cy="266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60232" y="335699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그림 23" descr="JPasswordFiel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35896" y="2996952"/>
            <a:ext cx="2247900" cy="2762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429000"/>
            <a:ext cx="1385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8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332" y="957928"/>
            <a:ext cx="120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952" y="1340768"/>
            <a:ext cx="83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4248" y="2780928"/>
            <a:ext cx="1079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2240" y="586498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JColorChooser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5936" y="5864989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9632" y="5889501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1700808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31640" y="30689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838972"/>
            <a:ext cx="2325738" cy="1904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3310382"/>
            <a:ext cx="2383601" cy="24327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023" y="3291141"/>
            <a:ext cx="2743436" cy="24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60648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5130" y="2395808"/>
            <a:ext cx="665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smtClean="0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504" y="3234462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0871" y="5910987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7936" y="6042774"/>
            <a:ext cx="2318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5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4578" y="1849384"/>
            <a:ext cx="845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4782" y="3994282"/>
            <a:ext cx="12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52" y="1340768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152" y="3995159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257984"/>
            <a:ext cx="1753609" cy="16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4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Swing </a:t>
            </a:r>
            <a:r>
              <a:rPr lang="ko-KR" altLang="en-US" smtClean="0"/>
              <a:t>으로</a:t>
            </a:r>
            <a:r>
              <a:rPr lang="en-US" altLang="ko-KR" smtClean="0"/>
              <a:t> </a:t>
            </a:r>
            <a:r>
              <a:rPr lang="ko-KR" altLang="en-US" smtClean="0"/>
              <a:t>만든 </a:t>
            </a:r>
            <a:r>
              <a:rPr lang="en-US" altLang="ko-KR" smtClean="0"/>
              <a:t>GUI </a:t>
            </a:r>
            <a:r>
              <a:rPr lang="ko-KR" altLang="en-US" smtClean="0"/>
              <a:t>프로그램 샘플</a:t>
            </a: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41627" y="1700808"/>
            <a:ext cx="7487372" cy="4435839"/>
            <a:chOff x="357158" y="1747497"/>
            <a:chExt cx="7487372" cy="44358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255" y="2335786"/>
              <a:ext cx="4236441" cy="3429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122583" y="2558634"/>
              <a:ext cx="989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JMenuBar</a:t>
              </a:r>
              <a:endParaRPr lang="ko-KR" alt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2583" y="2272882"/>
              <a:ext cx="770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JFrame</a:t>
              </a:r>
              <a:endParaRPr lang="ko-KR" alt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0034" y="2487196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JMenu</a:t>
              </a:r>
              <a:endParaRPr lang="ko-KR" alt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93870" y="5844782"/>
              <a:ext cx="102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mtClean="0"/>
                <a:t>JSplitPane</a:t>
              </a:r>
              <a:endParaRPr lang="ko-KR" alt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94021" y="3773080"/>
              <a:ext cx="716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JLabel</a:t>
              </a:r>
              <a:endParaRPr lang="ko-KR" alt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72" y="3630204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JList</a:t>
              </a:r>
              <a:endParaRPr lang="ko-KR" alt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1934" y="1915692"/>
              <a:ext cx="987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JTextField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0364" y="1915692"/>
              <a:ext cx="716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JLabel</a:t>
              </a:r>
              <a:endParaRPr lang="ko-KR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14480" y="1915692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JButton</a:t>
              </a:r>
              <a:endParaRPr lang="ko-KR" alt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158" y="2772948"/>
              <a:ext cx="871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JToolBar</a:t>
              </a:r>
              <a:endParaRPr lang="ko-KR" alt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22583" y="3273014"/>
              <a:ext cx="1143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mtClean="0"/>
                <a:t>JComboBox</a:t>
              </a:r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6270" y="1747497"/>
              <a:ext cx="2528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프레임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윈도우 닫기 버튼</a:t>
              </a:r>
              <a:endParaRPr lang="ko-KR" altLang="en-US" sz="1600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156138" y="2634893"/>
              <a:ext cx="725214" cy="49049"/>
            </a:xfrm>
            <a:custGeom>
              <a:avLst/>
              <a:gdLst>
                <a:gd name="connsiteX0" fmla="*/ 0 w 725214"/>
                <a:gd name="connsiteY0" fmla="*/ 49049 h 49049"/>
                <a:gd name="connsiteX1" fmla="*/ 620110 w 725214"/>
                <a:gd name="connsiteY1" fmla="*/ 7007 h 49049"/>
                <a:gd name="connsiteX2" fmla="*/ 630621 w 725214"/>
                <a:gd name="connsiteY2" fmla="*/ 7007 h 4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214" h="49049">
                  <a:moveTo>
                    <a:pt x="0" y="49049"/>
                  </a:moveTo>
                  <a:lnTo>
                    <a:pt x="620110" y="7007"/>
                  </a:lnTo>
                  <a:cubicBezTo>
                    <a:pt x="725214" y="0"/>
                    <a:pt x="630621" y="7007"/>
                    <a:pt x="630621" y="7007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5917060" y="2431693"/>
              <a:ext cx="313569" cy="71821"/>
            </a:xfrm>
            <a:custGeom>
              <a:avLst/>
              <a:gdLst>
                <a:gd name="connsiteX0" fmla="*/ 364359 w 364359"/>
                <a:gd name="connsiteY0" fmla="*/ 0 h 71821"/>
                <a:gd name="connsiteX1" fmla="*/ 49048 w 364359"/>
                <a:gd name="connsiteY1" fmla="*/ 63062 h 71821"/>
                <a:gd name="connsiteX2" fmla="*/ 70069 w 364359"/>
                <a:gd name="connsiteY2" fmla="*/ 52552 h 7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59" h="71821">
                  <a:moveTo>
                    <a:pt x="364359" y="0"/>
                  </a:moveTo>
                  <a:lnTo>
                    <a:pt x="49048" y="63062"/>
                  </a:lnTo>
                  <a:cubicBezTo>
                    <a:pt x="0" y="71821"/>
                    <a:pt x="68317" y="52552"/>
                    <a:pt x="70069" y="5255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5148064" y="3924163"/>
              <a:ext cx="1103586" cy="126123"/>
            </a:xfrm>
            <a:custGeom>
              <a:avLst/>
              <a:gdLst>
                <a:gd name="connsiteX0" fmla="*/ 1103586 w 1103586"/>
                <a:gd name="connsiteY0" fmla="*/ 63061 h 126123"/>
                <a:gd name="connsiteX1" fmla="*/ 599090 w 1103586"/>
                <a:gd name="connsiteY1" fmla="*/ 10510 h 126123"/>
                <a:gd name="connsiteX2" fmla="*/ 0 w 1103586"/>
                <a:gd name="connsiteY2" fmla="*/ 126123 h 12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586" h="126123">
                  <a:moveTo>
                    <a:pt x="1103586" y="63061"/>
                  </a:moveTo>
                  <a:cubicBezTo>
                    <a:pt x="943303" y="31530"/>
                    <a:pt x="783021" y="0"/>
                    <a:pt x="599090" y="10510"/>
                  </a:cubicBezTo>
                  <a:cubicBezTo>
                    <a:pt x="415159" y="21020"/>
                    <a:pt x="207579" y="73571"/>
                    <a:pt x="0" y="126123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072055" y="3840079"/>
              <a:ext cx="704193" cy="84083"/>
            </a:xfrm>
            <a:custGeom>
              <a:avLst/>
              <a:gdLst>
                <a:gd name="connsiteX0" fmla="*/ 0 w 704193"/>
                <a:gd name="connsiteY0" fmla="*/ 0 h 84083"/>
                <a:gd name="connsiteX1" fmla="*/ 704193 w 704193"/>
                <a:gd name="connsiteY1" fmla="*/ 84083 h 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193" h="84083">
                  <a:moveTo>
                    <a:pt x="0" y="0"/>
                  </a:moveTo>
                  <a:lnTo>
                    <a:pt x="704193" y="84083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386886" y="5536950"/>
              <a:ext cx="262758" cy="304800"/>
            </a:xfrm>
            <a:custGeom>
              <a:avLst/>
              <a:gdLst>
                <a:gd name="connsiteX0" fmla="*/ 0 w 262758"/>
                <a:gd name="connsiteY0" fmla="*/ 304800 h 304800"/>
                <a:gd name="connsiteX1" fmla="*/ 262758 w 262758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758" h="304800">
                  <a:moveTo>
                    <a:pt x="0" y="304800"/>
                  </a:moveTo>
                  <a:lnTo>
                    <a:pt x="262758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071576" y="5536950"/>
              <a:ext cx="210206" cy="325820"/>
            </a:xfrm>
            <a:custGeom>
              <a:avLst/>
              <a:gdLst>
                <a:gd name="connsiteX0" fmla="*/ 210206 w 210206"/>
                <a:gd name="connsiteY0" fmla="*/ 325820 h 325820"/>
                <a:gd name="connsiteX1" fmla="*/ 0 w 210206"/>
                <a:gd name="connsiteY1" fmla="*/ 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6" h="325820">
                  <a:moveTo>
                    <a:pt x="210206" y="32582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94021" y="4416022"/>
              <a:ext cx="1097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JScrollPane</a:t>
              </a:r>
              <a:endParaRPr lang="ko-KR" altLang="en-US" sz="1600" dirty="0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5736643" y="4638866"/>
              <a:ext cx="493986" cy="136634"/>
            </a:xfrm>
            <a:custGeom>
              <a:avLst/>
              <a:gdLst>
                <a:gd name="connsiteX0" fmla="*/ 493986 w 493986"/>
                <a:gd name="connsiteY0" fmla="*/ 0 h 136634"/>
                <a:gd name="connsiteX1" fmla="*/ 409904 w 493986"/>
                <a:gd name="connsiteY1" fmla="*/ 63062 h 136634"/>
                <a:gd name="connsiteX2" fmla="*/ 0 w 493986"/>
                <a:gd name="connsiteY2" fmla="*/ 136634 h 13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986" h="136634">
                  <a:moveTo>
                    <a:pt x="493986" y="0"/>
                  </a:moveTo>
                  <a:cubicBezTo>
                    <a:pt x="493110" y="20145"/>
                    <a:pt x="492235" y="40290"/>
                    <a:pt x="409904" y="63062"/>
                  </a:cubicBezTo>
                  <a:cubicBezTo>
                    <a:pt x="327573" y="85834"/>
                    <a:pt x="163786" y="111234"/>
                    <a:pt x="0" y="136634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219200" y="2904659"/>
              <a:ext cx="609600" cy="52551"/>
            </a:xfrm>
            <a:custGeom>
              <a:avLst/>
              <a:gdLst>
                <a:gd name="connsiteX0" fmla="*/ 0 w 609600"/>
                <a:gd name="connsiteY0" fmla="*/ 52551 h 52551"/>
                <a:gd name="connsiteX1" fmla="*/ 609600 w 609600"/>
                <a:gd name="connsiteY1" fmla="*/ 0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52551">
                  <a:moveTo>
                    <a:pt x="0" y="52551"/>
                  </a:moveTo>
                  <a:lnTo>
                    <a:pt x="60960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017986" y="2147914"/>
              <a:ext cx="31531" cy="672662"/>
            </a:xfrm>
            <a:custGeom>
              <a:avLst/>
              <a:gdLst>
                <a:gd name="connsiteX0" fmla="*/ 0 w 31531"/>
                <a:gd name="connsiteY0" fmla="*/ 0 h 672662"/>
                <a:gd name="connsiteX1" fmla="*/ 31531 w 31531"/>
                <a:gd name="connsiteY1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31" h="672662">
                  <a:moveTo>
                    <a:pt x="0" y="0"/>
                  </a:moveTo>
                  <a:lnTo>
                    <a:pt x="31531" y="672662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3263462" y="2179445"/>
              <a:ext cx="68317" cy="672662"/>
            </a:xfrm>
            <a:custGeom>
              <a:avLst/>
              <a:gdLst>
                <a:gd name="connsiteX0" fmla="*/ 68317 w 68317"/>
                <a:gd name="connsiteY0" fmla="*/ 0 h 672662"/>
                <a:gd name="connsiteX1" fmla="*/ 5255 w 68317"/>
                <a:gd name="connsiteY1" fmla="*/ 273269 h 672662"/>
                <a:gd name="connsiteX2" fmla="*/ 36786 w 68317"/>
                <a:gd name="connsiteY2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317" h="672662">
                  <a:moveTo>
                    <a:pt x="68317" y="0"/>
                  </a:moveTo>
                  <a:cubicBezTo>
                    <a:pt x="39413" y="80579"/>
                    <a:pt x="10510" y="161159"/>
                    <a:pt x="5255" y="273269"/>
                  </a:cubicBezTo>
                  <a:cubicBezTo>
                    <a:pt x="0" y="385379"/>
                    <a:pt x="18393" y="529020"/>
                    <a:pt x="36786" y="67266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4740166" y="2210976"/>
              <a:ext cx="98096" cy="641131"/>
            </a:xfrm>
            <a:custGeom>
              <a:avLst/>
              <a:gdLst>
                <a:gd name="connsiteX0" fmla="*/ 21020 w 98096"/>
                <a:gd name="connsiteY0" fmla="*/ 0 h 641131"/>
                <a:gd name="connsiteX1" fmla="*/ 94593 w 98096"/>
                <a:gd name="connsiteY1" fmla="*/ 210207 h 641131"/>
                <a:gd name="connsiteX2" fmla="*/ 0 w 98096"/>
                <a:gd name="connsiteY2" fmla="*/ 641131 h 6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96" h="641131">
                  <a:moveTo>
                    <a:pt x="21020" y="0"/>
                  </a:moveTo>
                  <a:cubicBezTo>
                    <a:pt x="59558" y="51676"/>
                    <a:pt x="98096" y="103352"/>
                    <a:pt x="94593" y="210207"/>
                  </a:cubicBezTo>
                  <a:cubicBezTo>
                    <a:pt x="91090" y="317062"/>
                    <a:pt x="45545" y="479096"/>
                    <a:pt x="0" y="64113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5817365" y="2038512"/>
              <a:ext cx="157655" cy="367862"/>
            </a:xfrm>
            <a:custGeom>
              <a:avLst/>
              <a:gdLst>
                <a:gd name="connsiteX0" fmla="*/ 157655 w 157655"/>
                <a:gd name="connsiteY0" fmla="*/ 0 h 262759"/>
                <a:gd name="connsiteX1" fmla="*/ 0 w 157655"/>
                <a:gd name="connsiteY1" fmla="*/ 262759 h 2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655" h="262759">
                  <a:moveTo>
                    <a:pt x="157655" y="0"/>
                  </a:moveTo>
                  <a:lnTo>
                    <a:pt x="0" y="262759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5580111" y="3030783"/>
              <a:ext cx="587455" cy="465958"/>
            </a:xfrm>
            <a:custGeom>
              <a:avLst/>
              <a:gdLst>
                <a:gd name="connsiteX0" fmla="*/ 693682 w 693682"/>
                <a:gd name="connsiteY0" fmla="*/ 451945 h 465958"/>
                <a:gd name="connsiteX1" fmla="*/ 388882 w 693682"/>
                <a:gd name="connsiteY1" fmla="*/ 441434 h 465958"/>
                <a:gd name="connsiteX2" fmla="*/ 84082 w 693682"/>
                <a:gd name="connsiteY2" fmla="*/ 304800 h 465958"/>
                <a:gd name="connsiteX3" fmla="*/ 0 w 693682"/>
                <a:gd name="connsiteY3" fmla="*/ 0 h 46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682" h="465958">
                  <a:moveTo>
                    <a:pt x="693682" y="451945"/>
                  </a:moveTo>
                  <a:cubicBezTo>
                    <a:pt x="592082" y="458951"/>
                    <a:pt x="490482" y="465958"/>
                    <a:pt x="388882" y="441434"/>
                  </a:cubicBezTo>
                  <a:cubicBezTo>
                    <a:pt x="287282" y="416910"/>
                    <a:pt x="148896" y="378372"/>
                    <a:pt x="84082" y="304800"/>
                  </a:cubicBezTo>
                  <a:cubicBezTo>
                    <a:pt x="19268" y="231228"/>
                    <a:pt x="9634" y="115614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112579" y="2168935"/>
              <a:ext cx="851338" cy="662151"/>
            </a:xfrm>
            <a:custGeom>
              <a:avLst/>
              <a:gdLst>
                <a:gd name="connsiteX0" fmla="*/ 0 w 851338"/>
                <a:gd name="connsiteY0" fmla="*/ 0 h 662151"/>
                <a:gd name="connsiteX1" fmla="*/ 304800 w 851338"/>
                <a:gd name="connsiteY1" fmla="*/ 199696 h 662151"/>
                <a:gd name="connsiteX2" fmla="*/ 756745 w 851338"/>
                <a:gd name="connsiteY2" fmla="*/ 388882 h 662151"/>
                <a:gd name="connsiteX3" fmla="*/ 851338 w 851338"/>
                <a:gd name="connsiteY3" fmla="*/ 662151 h 6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338" h="662151">
                  <a:moveTo>
                    <a:pt x="0" y="0"/>
                  </a:moveTo>
                  <a:cubicBezTo>
                    <a:pt x="89338" y="67441"/>
                    <a:pt x="178676" y="134882"/>
                    <a:pt x="304800" y="199696"/>
                  </a:cubicBezTo>
                  <a:cubicBezTo>
                    <a:pt x="430924" y="264510"/>
                    <a:pt x="665655" y="311806"/>
                    <a:pt x="756745" y="388882"/>
                  </a:cubicBezTo>
                  <a:cubicBezTo>
                    <a:pt x="847835" y="465958"/>
                    <a:pt x="849586" y="564054"/>
                    <a:pt x="851338" y="66215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5242657" y="2668176"/>
              <a:ext cx="914400" cy="57807"/>
            </a:xfrm>
            <a:custGeom>
              <a:avLst/>
              <a:gdLst>
                <a:gd name="connsiteX0" fmla="*/ 914400 w 914400"/>
                <a:gd name="connsiteY0" fmla="*/ 57807 h 57807"/>
                <a:gd name="connsiteX1" fmla="*/ 756745 w 914400"/>
                <a:gd name="connsiteY1" fmla="*/ 36786 h 57807"/>
                <a:gd name="connsiteX2" fmla="*/ 294290 w 914400"/>
                <a:gd name="connsiteY2" fmla="*/ 5255 h 57807"/>
                <a:gd name="connsiteX3" fmla="*/ 0 w 914400"/>
                <a:gd name="connsiteY3" fmla="*/ 5255 h 5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57807">
                  <a:moveTo>
                    <a:pt x="914400" y="57807"/>
                  </a:moveTo>
                  <a:cubicBezTo>
                    <a:pt x="887248" y="51676"/>
                    <a:pt x="860097" y="45545"/>
                    <a:pt x="756745" y="36786"/>
                  </a:cubicBezTo>
                  <a:cubicBezTo>
                    <a:pt x="653393" y="28027"/>
                    <a:pt x="420414" y="10510"/>
                    <a:pt x="294290" y="5255"/>
                  </a:cubicBezTo>
                  <a:cubicBezTo>
                    <a:pt x="168166" y="0"/>
                    <a:pt x="84083" y="2627"/>
                    <a:pt x="0" y="5255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/>
          <p:cNvSpPr/>
          <p:nvPr/>
        </p:nvSpPr>
        <p:spPr>
          <a:xfrm>
            <a:off x="178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35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70622" y="0"/>
            <a:ext cx="5295533" cy="679450"/>
          </a:xfrm>
        </p:spPr>
        <p:txBody>
          <a:bodyPr/>
          <a:lstStyle/>
          <a:p>
            <a:r>
              <a:rPr lang="en-US" altLang="ko-KR" dirty="0" smtClean="0"/>
              <a:t>GUI </a:t>
            </a:r>
            <a:r>
              <a:rPr lang="ko-KR" altLang="en-US" dirty="0" smtClean="0"/>
              <a:t>라이브러리 계층 구조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78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50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21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4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1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6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78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5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1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6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35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36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79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21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36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79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21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821126" y="1763696"/>
            <a:ext cx="2714644" cy="1071570"/>
            <a:chOff x="785786" y="2071678"/>
            <a:chExt cx="2714644" cy="1071570"/>
          </a:xfrm>
        </p:grpSpPr>
        <p:sp>
          <p:nvSpPr>
            <p:cNvPr id="30" name="직사각형 29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37" name="Shape 36"/>
          <p:cNvCxnSpPr>
            <a:stCxn id="8" idx="0"/>
            <a:endCxn id="4" idx="2"/>
          </p:cNvCxnSpPr>
          <p:nvPr/>
        </p:nvCxnSpPr>
        <p:spPr>
          <a:xfrm rot="5400000" flipH="1" flipV="1">
            <a:off x="2535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7" idx="0"/>
            <a:endCxn id="4" idx="2"/>
          </p:cNvCxnSpPr>
          <p:nvPr/>
        </p:nvCxnSpPr>
        <p:spPr>
          <a:xfrm rot="5400000" flipH="1" flipV="1">
            <a:off x="3107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1" idx="0"/>
            <a:endCxn id="4" idx="2"/>
          </p:cNvCxnSpPr>
          <p:nvPr/>
        </p:nvCxnSpPr>
        <p:spPr>
          <a:xfrm rot="5400000" flipH="1" flipV="1">
            <a:off x="3714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5" idx="0"/>
            <a:endCxn id="4" idx="2"/>
          </p:cNvCxnSpPr>
          <p:nvPr/>
        </p:nvCxnSpPr>
        <p:spPr>
          <a:xfrm rot="16200000" flipV="1">
            <a:off x="4250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6" idx="0"/>
            <a:endCxn id="4" idx="2"/>
          </p:cNvCxnSpPr>
          <p:nvPr/>
        </p:nvCxnSpPr>
        <p:spPr>
          <a:xfrm rot="16200000" flipV="1">
            <a:off x="4785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0"/>
            <a:endCxn id="4" idx="2"/>
          </p:cNvCxnSpPr>
          <p:nvPr/>
        </p:nvCxnSpPr>
        <p:spPr>
          <a:xfrm rot="16200000" flipV="1">
            <a:off x="5393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11" idx="2"/>
          </p:cNvCxnSpPr>
          <p:nvPr/>
        </p:nvCxnSpPr>
        <p:spPr>
          <a:xfrm rot="5400000" flipH="1" flipV="1">
            <a:off x="2749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0"/>
            <a:endCxn id="11" idx="2"/>
          </p:cNvCxnSpPr>
          <p:nvPr/>
        </p:nvCxnSpPr>
        <p:spPr>
          <a:xfrm rot="16200000" flipV="1">
            <a:off x="3892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5" idx="0"/>
            <a:endCxn id="12" idx="2"/>
          </p:cNvCxnSpPr>
          <p:nvPr/>
        </p:nvCxnSpPr>
        <p:spPr>
          <a:xfrm rot="5400000" flipH="1" flipV="1">
            <a:off x="3892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3" idx="0"/>
            <a:endCxn id="12" idx="2"/>
          </p:cNvCxnSpPr>
          <p:nvPr/>
        </p:nvCxnSpPr>
        <p:spPr>
          <a:xfrm rot="16200000" flipV="1">
            <a:off x="5000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4" idx="0"/>
            <a:endCxn id="12" idx="2"/>
          </p:cNvCxnSpPr>
          <p:nvPr/>
        </p:nvCxnSpPr>
        <p:spPr>
          <a:xfrm rot="16200000" flipV="1">
            <a:off x="5607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8" idx="0"/>
            <a:endCxn id="13" idx="2"/>
          </p:cNvCxnSpPr>
          <p:nvPr/>
        </p:nvCxnSpPr>
        <p:spPr>
          <a:xfrm rot="5400000" flipH="1" flipV="1">
            <a:off x="5678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0"/>
            <a:endCxn id="18" idx="2"/>
          </p:cNvCxnSpPr>
          <p:nvPr/>
        </p:nvCxnSpPr>
        <p:spPr>
          <a:xfrm rot="5400000" flipH="1" flipV="1">
            <a:off x="5643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0"/>
            <a:endCxn id="16" idx="2"/>
          </p:cNvCxnSpPr>
          <p:nvPr/>
        </p:nvCxnSpPr>
        <p:spPr>
          <a:xfrm rot="5400000" flipH="1" flipV="1">
            <a:off x="6857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0" idx="0"/>
            <a:endCxn id="17" idx="2"/>
          </p:cNvCxnSpPr>
          <p:nvPr/>
        </p:nvCxnSpPr>
        <p:spPr>
          <a:xfrm rot="5400000" flipH="1" flipV="1">
            <a:off x="8000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7" idx="0"/>
            <a:endCxn id="14" idx="2"/>
          </p:cNvCxnSpPr>
          <p:nvPr/>
        </p:nvCxnSpPr>
        <p:spPr>
          <a:xfrm rot="16200000" flipV="1">
            <a:off x="7464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6" idx="0"/>
            <a:endCxn id="14" idx="2"/>
          </p:cNvCxnSpPr>
          <p:nvPr/>
        </p:nvCxnSpPr>
        <p:spPr>
          <a:xfrm rot="5400000" flipH="1" flipV="1">
            <a:off x="6893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821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036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07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035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964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107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964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93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4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94" name="꺾인 연결선 93"/>
          <p:cNvCxnSpPr>
            <a:stCxn id="81" idx="0"/>
            <a:endCxn id="77" idx="2"/>
          </p:cNvCxnSpPr>
          <p:nvPr/>
        </p:nvCxnSpPr>
        <p:spPr>
          <a:xfrm rot="5400000" flipH="1" flipV="1">
            <a:off x="4839513" y="3746101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83" idx="0"/>
            <a:endCxn id="77" idx="2"/>
          </p:cNvCxnSpPr>
          <p:nvPr/>
        </p:nvCxnSpPr>
        <p:spPr>
          <a:xfrm rot="16200000" flipV="1">
            <a:off x="5768208" y="3710381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1" idx="0"/>
            <a:endCxn id="82" idx="2"/>
          </p:cNvCxnSpPr>
          <p:nvPr/>
        </p:nvCxnSpPr>
        <p:spPr>
          <a:xfrm rot="5400000" flipH="1" flipV="1">
            <a:off x="5357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84" idx="0"/>
            <a:endCxn id="80" idx="2"/>
          </p:cNvCxnSpPr>
          <p:nvPr/>
        </p:nvCxnSpPr>
        <p:spPr>
          <a:xfrm rot="5400000" flipH="1" flipV="1">
            <a:off x="6625463" y="3924696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85" idx="0"/>
            <a:endCxn id="80" idx="2"/>
          </p:cNvCxnSpPr>
          <p:nvPr/>
        </p:nvCxnSpPr>
        <p:spPr>
          <a:xfrm rot="5400000" flipH="1" flipV="1">
            <a:off x="7071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86" idx="0"/>
            <a:endCxn id="80" idx="2"/>
          </p:cNvCxnSpPr>
          <p:nvPr/>
        </p:nvCxnSpPr>
        <p:spPr>
          <a:xfrm rot="16200000" flipV="1">
            <a:off x="7554158" y="4031852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82" idx="0"/>
            <a:endCxn id="77" idx="2"/>
          </p:cNvCxnSpPr>
          <p:nvPr/>
        </p:nvCxnSpPr>
        <p:spPr>
          <a:xfrm flipH="1" flipV="1">
            <a:off x="5428877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393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678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393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52" name="꺾인 연결선 151"/>
          <p:cNvCxnSpPr>
            <a:stCxn id="148" idx="0"/>
            <a:endCxn id="84" idx="2"/>
          </p:cNvCxnSpPr>
          <p:nvPr/>
        </p:nvCxnSpPr>
        <p:spPr>
          <a:xfrm rot="5400000" flipH="1" flipV="1">
            <a:off x="6071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7464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893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62" name="꺾인 연결선 161"/>
          <p:cNvCxnSpPr>
            <a:stCxn id="159" idx="0"/>
            <a:endCxn id="86" idx="2"/>
          </p:cNvCxnSpPr>
          <p:nvPr/>
        </p:nvCxnSpPr>
        <p:spPr>
          <a:xfrm rot="5400000" flipH="1" flipV="1">
            <a:off x="8036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60" idx="0"/>
            <a:endCxn id="86" idx="2"/>
          </p:cNvCxnSpPr>
          <p:nvPr/>
        </p:nvCxnSpPr>
        <p:spPr>
          <a:xfrm rot="5400000" flipH="1" flipV="1">
            <a:off x="8107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321060" y="3692522"/>
            <a:ext cx="3714776" cy="2714644"/>
            <a:chOff x="285720" y="4000504"/>
            <a:chExt cx="3714776" cy="2714644"/>
          </a:xfrm>
        </p:grpSpPr>
        <p:sp>
          <p:nvSpPr>
            <p:cNvPr id="189" name="직사각형 188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92" name="꺾인 연결선 191"/>
          <p:cNvCxnSpPr>
            <a:stCxn id="189" idx="0"/>
            <a:endCxn id="15" idx="2"/>
          </p:cNvCxnSpPr>
          <p:nvPr/>
        </p:nvCxnSpPr>
        <p:spPr>
          <a:xfrm rot="5400000" flipH="1" flipV="1">
            <a:off x="3214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77" idx="0"/>
            <a:endCxn id="15" idx="2"/>
          </p:cNvCxnSpPr>
          <p:nvPr/>
        </p:nvCxnSpPr>
        <p:spPr>
          <a:xfrm rot="16200000" flipV="1">
            <a:off x="4803795" y="3138877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80" idx="0"/>
            <a:endCxn id="15" idx="2"/>
          </p:cNvCxnSpPr>
          <p:nvPr/>
        </p:nvCxnSpPr>
        <p:spPr>
          <a:xfrm rot="16200000" flipV="1">
            <a:off x="5857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149" idx="0"/>
            <a:endCxn id="84" idx="2"/>
          </p:cNvCxnSpPr>
          <p:nvPr/>
        </p:nvCxnSpPr>
        <p:spPr>
          <a:xfrm rot="5400000" flipH="1" flipV="1">
            <a:off x="6143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50" idx="0"/>
            <a:endCxn id="84" idx="2"/>
          </p:cNvCxnSpPr>
          <p:nvPr/>
        </p:nvCxnSpPr>
        <p:spPr>
          <a:xfrm rot="16200000" flipV="1">
            <a:off x="6357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7470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AWT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247" name="TextBox 246"/>
          <p:cNvSpPr txBox="1"/>
          <p:nvPr/>
        </p:nvSpPr>
        <p:spPr>
          <a:xfrm>
            <a:off x="178184" y="312101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Swing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107" name="슬라이드 번호 개체 틀 10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2933</TotalTime>
  <Words>1589</Words>
  <Application>Microsoft Office PowerPoint</Application>
  <PresentationFormat>화면 슬라이드 쇼(4:3)</PresentationFormat>
  <Paragraphs>626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휴먼편지체</vt:lpstr>
      <vt:lpstr>Arial</vt:lpstr>
      <vt:lpstr>Arial Narrow</vt:lpstr>
      <vt:lpstr>Wingdings</vt:lpstr>
      <vt:lpstr>Wingdings 2</vt:lpstr>
      <vt:lpstr>가을</vt:lpstr>
      <vt:lpstr>PowerPoint 프레젠테이션</vt:lpstr>
      <vt:lpstr>자바의 GUI(Graphical User Interface)</vt:lpstr>
      <vt:lpstr>AWT와 Swing 패키지</vt:lpstr>
      <vt:lpstr>스윙 컴포넌트 예시</vt:lpstr>
      <vt:lpstr>PowerPoint 프레젠테이션</vt:lpstr>
      <vt:lpstr>PowerPoint 프레젠테이션</vt:lpstr>
      <vt:lpstr>PowerPoint 프레젠테이션</vt:lpstr>
      <vt:lpstr>Swing 으로 만든 GUI 프로그램 샘플</vt:lpstr>
      <vt:lpstr>GUI 라이브러리 계층 구조</vt:lpstr>
      <vt:lpstr>Swing 클래스의 특징</vt:lpstr>
      <vt:lpstr>컨테이너와 컴포넌트</vt:lpstr>
      <vt:lpstr>컨테이너와 컴포넌트의 포함관계</vt:lpstr>
      <vt:lpstr>스윙 GUI 프로그램 만들기</vt:lpstr>
      <vt:lpstr>스윙 프레임</vt:lpstr>
      <vt:lpstr>예제 9-1 : 300x300 크기의 스윙 프레임 만들기</vt:lpstr>
      <vt:lpstr>main()의 위치 </vt:lpstr>
      <vt:lpstr>프레임에 컴포넌트 붙이기</vt:lpstr>
      <vt:lpstr>예제 9-2 : 3개의 버튼 컴포넌트를 가진 스윙프레임 만들기</vt:lpstr>
      <vt:lpstr>스윙 응용프로그램의 종료</vt:lpstr>
      <vt:lpstr>main() 종료 뒤에도 프레임이 살아 있는 이유?</vt:lpstr>
      <vt:lpstr>컨테이너와 배치 개념</vt:lpstr>
      <vt:lpstr>배치 관리자 대표 유형 4 가지</vt:lpstr>
      <vt:lpstr>컨테이너와 배치관리자</vt:lpstr>
      <vt:lpstr>FlowLayout</vt:lpstr>
      <vt:lpstr>FlowLayout - 생성자와 속성 </vt:lpstr>
      <vt:lpstr>예제 9-3 : FlowLayout 배치관리자 활용</vt:lpstr>
      <vt:lpstr>BorderLayout</vt:lpstr>
      <vt:lpstr>BorderLayout 생성자와 add() 멤버 함수</vt:lpstr>
      <vt:lpstr>BorderLayout의 사용예</vt:lpstr>
      <vt:lpstr>예제 9-4 : BorderLayout 배치관리자를 사용하는 예</vt:lpstr>
      <vt:lpstr>GridLayout</vt:lpstr>
      <vt:lpstr>GridLayout 생성자와 속성</vt:lpstr>
      <vt:lpstr>예제 9-5 : GridLayout으로 입력 폼 만들기</vt:lpstr>
      <vt:lpstr>배치관리자 없는 컨테이너</vt:lpstr>
      <vt:lpstr>예제 9-6 : 배치관리자 없는 컨테이너에 컴포넌트를 절대 위치와 크기로 지정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166</cp:revision>
  <dcterms:created xsi:type="dcterms:W3CDTF">2011-08-27T14:53:28Z</dcterms:created>
  <dcterms:modified xsi:type="dcterms:W3CDTF">2020-10-19T02:37:27Z</dcterms:modified>
</cp:coreProperties>
</file>